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8" r:id="rId3"/>
    <p:sldMasterId id="2147483696" r:id="rId4"/>
    <p:sldMasterId id="2147483710" r:id="rId5"/>
    <p:sldMasterId id="2147483724" r:id="rId6"/>
    <p:sldMasterId id="2147483752" r:id="rId7"/>
    <p:sldMasterId id="2147483766" r:id="rId8"/>
    <p:sldMasterId id="2147483780" r:id="rId9"/>
    <p:sldMasterId id="2147483794" r:id="rId10"/>
    <p:sldMasterId id="2147483808" r:id="rId11"/>
  </p:sldMasterIdLst>
  <p:notesMasterIdLst>
    <p:notesMasterId r:id="rId23"/>
  </p:notesMasterIdLst>
  <p:sldIdLst>
    <p:sldId id="326" r:id="rId12"/>
    <p:sldId id="468" r:id="rId13"/>
    <p:sldId id="458" r:id="rId14"/>
    <p:sldId id="457" r:id="rId15"/>
    <p:sldId id="460" r:id="rId16"/>
    <p:sldId id="465" r:id="rId17"/>
    <p:sldId id="466" r:id="rId18"/>
    <p:sldId id="467" r:id="rId19"/>
    <p:sldId id="469" r:id="rId20"/>
    <p:sldId id="453" r:id="rId21"/>
    <p:sldId id="454" r:id="rId22"/>
  </p:sldIdLst>
  <p:sldSz cx="12192000" cy="6858000"/>
  <p:notesSz cx="6797675" cy="9874250"/>
  <p:defaultTextStyle>
    <a:defPPr>
      <a:defRPr lang="ru-RU"/>
    </a:defPPr>
    <a:lvl1pPr marL="0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57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07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61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804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265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725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161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608" algn="l" defTabSz="9129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2A9D652-4922-44FA-A52F-329EDB189631}">
          <p14:sldIdLst>
            <p14:sldId id="326"/>
            <p14:sldId id="468"/>
            <p14:sldId id="458"/>
            <p14:sldId id="457"/>
            <p14:sldId id="460"/>
            <p14:sldId id="465"/>
            <p14:sldId id="466"/>
            <p14:sldId id="467"/>
            <p14:sldId id="469"/>
            <p14:sldId id="453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сокин Никита Андреевич" initials="ОНА" lastIdx="1" clrIdx="0"/>
  <p:cmAuthor id="1" name="БОНДАРЕНКО Юлия Валерьевна" initials="БЮВ" lastIdx="3" clrIdx="1"/>
  <p:cmAuthor id="2" name="Фельдман Феликс Дмитриевич \ Feliks Feldman" initials="ФФД\F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864"/>
    <a:srgbClr val="F26E25"/>
    <a:srgbClr val="858789"/>
    <a:srgbClr val="E7E6E6"/>
    <a:srgbClr val="022977"/>
    <a:srgbClr val="5D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9" autoAdjust="0"/>
    <p:restoredTop sz="96327" autoAdjust="0"/>
  </p:normalViewPr>
  <p:slideViewPr>
    <p:cSldViewPr snapToGrid="0">
      <p:cViewPr varScale="1">
        <p:scale>
          <a:sx n="152" d="100"/>
          <a:sy n="152" d="100"/>
        </p:scale>
        <p:origin x="89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BACKARCHIVE\Projects\Teplo\&#1050;&#1069;&#1057;_&#1050;&#1086;&#1085;&#1094;&#1077;&#1087;&#1094;&#1080;&#1103;_&#1054;&#1058;&#1063;&#1045;&#1058;\&#1050;&#1086;&#1085;&#1092;&#1077;&#1088;&#1077;&#1085;&#1094;&#1080;&#1080;%20&#1087;&#1086;%20&#1087;&#1088;&#1086;&#1076;&#1074;&#1080;&#1078;&#1077;&#1085;&#1080;&#1102;%20&#1085;&#1086;&#1074;&#1086;&#1081;%20&#1084;&#1086;&#1076;&#1077;&#1083;&#1080;%20&#1080;%20&#1076;&#1088;\2023-12-28_&#1052;&#1069;_&#1054;&#1073;&#1097;.&#1089;&#1086;&#1074;&#1077;&#1090;_&#1057;&#1085;&#1080;&#1082;&#1082;&#1072;&#1088;&#1089;\2023-12-26%20&#1089;&#1074;&#1086;&#1076;%20&#1062;&#1047;&#1058;%20&#1076;&#1083;&#1103;%20%20&#1055;.&#1053;.%20&#1057;&#1085;&#1080;&#1082;&#1082;&#1072;&#1088;&#1089;&#1072;_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BACKARCHIVE\Projects\Teplo\&#1050;&#1069;&#1057;_&#1050;&#1086;&#1085;&#1094;&#1077;&#1087;&#1094;&#1080;&#1103;_&#1054;&#1058;&#1063;&#1045;&#1058;\&#1050;&#1086;&#1085;&#1092;&#1077;&#1088;&#1077;&#1085;&#1094;&#1080;&#1080;%20&#1087;&#1086;%20&#1087;&#1088;&#1086;&#1076;&#1074;&#1080;&#1078;&#1077;&#1085;&#1080;&#1102;%20&#1085;&#1086;&#1074;&#1086;&#1081;%20&#1084;&#1086;&#1076;&#1077;&#1083;&#1080;%20&#1080;%20&#1076;&#1088;\2023-12-28_&#1052;&#1069;_&#1054;&#1073;&#1097;.&#1089;&#1086;&#1074;&#1077;&#1090;_&#1057;&#1085;&#1080;&#1082;&#1082;&#1072;&#1088;&#1089;\2023-12-25%20&#1062;&#1047;&#1058;%20&#1076;&#1083;&#1103;%20%20&#1055;.&#1053;.%20&#1057;&#1085;&#1080;&#1082;&#1082;&#1072;&#1088;&#1089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BACKARCHIVE\Projects\Teplo\&#1050;&#1069;&#1057;_&#1050;&#1086;&#1085;&#1094;&#1077;&#1087;&#1094;&#1080;&#1103;_&#1054;&#1058;&#1063;&#1045;&#1058;\&#1050;&#1086;&#1085;&#1092;&#1077;&#1088;&#1077;&#1085;&#1094;&#1080;&#1080;%20&#1087;&#1086;%20&#1087;&#1088;&#1086;&#1076;&#1074;&#1080;&#1078;&#1077;&#1085;&#1080;&#1102;%20&#1085;&#1086;&#1074;&#1086;&#1081;%20&#1084;&#1086;&#1076;&#1077;&#1083;&#1080;%20&#1080;%20&#1076;&#1088;\2023-12-28_&#1052;&#1069;_&#1054;&#1073;&#1097;.&#1089;&#1086;&#1074;&#1077;&#1090;_&#1057;&#1085;&#1080;&#1082;&#1082;&#1072;&#1088;&#1089;\2023-12-26%20&#1089;&#1074;&#1086;&#1076;%20&#1062;&#1047;&#1058;%20&#1076;&#1083;&#1103;%20%20&#1055;.&#1053;.%20&#1057;&#1085;&#1080;&#1082;&#1082;&#1072;&#1088;&#1089;&#1072;_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65135282452209E-2"/>
          <c:y val="2.1394002767070316E-2"/>
          <c:w val="0.92616041137022309"/>
          <c:h val="0.90830960270567807"/>
        </c:manualLayout>
      </c:layout>
      <c:areaChart>
        <c:grouping val="standard"/>
        <c:varyColors val="0"/>
        <c:ser>
          <c:idx val="0"/>
          <c:order val="0"/>
          <c:tx>
            <c:strRef>
              <c:f>'Инвестиции ЦЗТ (2)'!$L$1</c:f>
              <c:strCache>
                <c:ptCount val="1"/>
                <c:pt idx="0">
                  <c:v>Фактические инвестиции в ЦЗТ, млрд руб. с НДС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DF-AC4D-A123-DEE4B331A033}"/>
                </c:ext>
              </c:extLst>
            </c:dLbl>
            <c:dLbl>
              <c:idx val="1"/>
              <c:layout>
                <c:manualLayout>
                  <c:x val="5.7058873412979879E-3"/>
                  <c:y val="-7.5243876066818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DF-AC4D-A123-DEE4B331A033}"/>
                </c:ext>
              </c:extLst>
            </c:dLbl>
            <c:dLbl>
              <c:idx val="2"/>
              <c:layout>
                <c:manualLayout>
                  <c:x val="2.8529436706489419E-3"/>
                  <c:y val="-0.11286581410022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F-AC4D-A123-DEE4B331A033}"/>
                </c:ext>
              </c:extLst>
            </c:dLbl>
            <c:dLbl>
              <c:idx val="3"/>
              <c:layout>
                <c:manualLayout>
                  <c:x val="-2.8529436706490989E-3"/>
                  <c:y val="-0.20315846538041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DF-AC4D-A123-DEE4B331A033}"/>
                </c:ext>
              </c:extLst>
            </c:dLbl>
            <c:dLbl>
              <c:idx val="4"/>
              <c:layout>
                <c:manualLayout>
                  <c:x val="-1.4265135336617959E-3"/>
                  <c:y val="-0.35628960148612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DF-AC4D-A123-DEE4B331A033}"/>
                </c:ext>
              </c:extLst>
            </c:dLbl>
            <c:dLbl>
              <c:idx val="5"/>
              <c:layout>
                <c:manualLayout>
                  <c:x val="-1.0875444146150357E-16"/>
                  <c:y val="-0.43473986752240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DF-AC4D-A123-DEE4B331A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'Инвестиции ЦЗТ (2)'!$L$2:$Q$2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
</c:v>
                </c:pt>
              </c:strCache>
            </c:strRef>
          </c:cat>
          <c:val>
            <c:numRef>
              <c:f>'Инвестиции ЦЗТ (2)'!$L$44:$Q$44</c:f>
              <c:numCache>
                <c:formatCode>0.0</c:formatCode>
                <c:ptCount val="6"/>
                <c:pt idx="0">
                  <c:v>2.2525716</c:v>
                </c:pt>
                <c:pt idx="1">
                  <c:v>3.8834868</c:v>
                </c:pt>
                <c:pt idx="2">
                  <c:v>10.292462856244709</c:v>
                </c:pt>
                <c:pt idx="3">
                  <c:v>28.164226757533115</c:v>
                </c:pt>
                <c:pt idx="4">
                  <c:v>49.564876700491119</c:v>
                </c:pt>
                <c:pt idx="5">
                  <c:v>78.772813151511485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DF-AC4D-A123-DEE4B331A0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4858880"/>
        <c:axId val="45631744"/>
      </c:areaChart>
      <c:catAx>
        <c:axId val="848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631744"/>
        <c:crosses val="autoZero"/>
        <c:auto val="1"/>
        <c:lblAlgn val="ctr"/>
        <c:lblOffset val="100"/>
        <c:noMultiLvlLbl val="0"/>
      </c:catAx>
      <c:valAx>
        <c:axId val="456317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48588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23295633486784E-2"/>
          <c:y val="2.4942635212323365E-2"/>
          <c:w val="0.98107670436651317"/>
          <c:h val="0.95011472957535326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'Изменение КС с 2018 г.'!$C$7</c:f>
              <c:strCache>
                <c:ptCount val="1"/>
                <c:pt idx="0">
                  <c:v>Размер ключевой ставки (%, годовых)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2.2502957700777832E-2"/>
                  <c:y val="-0.13569762525063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E3-6E4E-A5A9-F89E833C979E}"/>
                </c:ext>
              </c:extLst>
            </c:dLbl>
            <c:dLbl>
              <c:idx val="2"/>
              <c:layout>
                <c:manualLayout>
                  <c:x val="-2.1350475297192372E-2"/>
                  <c:y val="-0.251183282637458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E3-6E4E-A5A9-F89E833C979E}"/>
                </c:ext>
              </c:extLst>
            </c:dLbl>
            <c:dLbl>
              <c:idx val="3"/>
              <c:layout>
                <c:manualLayout>
                  <c:x val="-2.5458040786894415E-2"/>
                  <c:y val="-0.101050745888632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E3-6E4E-A5A9-F89E833C979E}"/>
                </c:ext>
              </c:extLst>
            </c:dLbl>
            <c:dLbl>
              <c:idx val="4"/>
              <c:layout>
                <c:manualLayout>
                  <c:x val="-2.282801684025065E-2"/>
                  <c:y val="-0.228085969291485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E3-6E4E-A5A9-F89E833C979E}"/>
                </c:ext>
              </c:extLst>
            </c:dLbl>
            <c:dLbl>
              <c:idx val="5"/>
              <c:layout>
                <c:manualLayout>
                  <c:x val="-2.5458040786894415E-2"/>
                  <c:y val="-0.135696715907592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E3-6E4E-A5A9-F89E833C979E}"/>
                </c:ext>
              </c:extLst>
            </c:dLbl>
            <c:dLbl>
              <c:idx val="6"/>
              <c:layout>
                <c:manualLayout>
                  <c:x val="-1.5189127062639269E-2"/>
                  <c:y val="-0.27428059598343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E3-6E4E-A5A9-F89E833C979E}"/>
                </c:ext>
              </c:extLst>
            </c:dLbl>
            <c:dLbl>
              <c:idx val="7"/>
              <c:layout>
                <c:manualLayout>
                  <c:x val="-2.2828016840250678E-2"/>
                  <c:y val="-0.124148059234605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E3-6E4E-A5A9-F89E833C979E}"/>
                </c:ext>
              </c:extLst>
            </c:dLbl>
            <c:dLbl>
              <c:idx val="8"/>
              <c:layout>
                <c:manualLayout>
                  <c:x val="-2.5458040786894415E-2"/>
                  <c:y val="-0.27428059598343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3-6E4E-A5A9-F89E833C979E}"/>
                </c:ext>
              </c:extLst>
            </c:dLbl>
            <c:dLbl>
              <c:idx val="10"/>
              <c:layout>
                <c:manualLayout>
                  <c:x val="-1.8395392211075768E-2"/>
                  <c:y val="-0.285829252656418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E3-6E4E-A5A9-F89E833C979E}"/>
                </c:ext>
              </c:extLst>
            </c:dLbl>
            <c:dLbl>
              <c:idx val="12"/>
              <c:layout>
                <c:manualLayout>
                  <c:x val="-2.6935582329952711E-2"/>
                  <c:y val="-0.2973779093294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E3-6E4E-A5A9-F89E833C979E}"/>
                </c:ext>
              </c:extLst>
            </c:dLbl>
            <c:dLbl>
              <c:idx val="14"/>
              <c:layout>
                <c:manualLayout>
                  <c:x val="-1.6666668605697564E-2"/>
                  <c:y val="-0.26273193931044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E3-6E4E-A5A9-F89E833C979E}"/>
                </c:ext>
              </c:extLst>
            </c:dLbl>
            <c:dLbl>
              <c:idx val="16"/>
              <c:layout>
                <c:manualLayout>
                  <c:x val="-2.1350475297192303E-2"/>
                  <c:y val="-0.27428059598343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E3-6E4E-A5A9-F89E833C979E}"/>
                </c:ext>
              </c:extLst>
            </c:dLbl>
            <c:dLbl>
              <c:idx val="18"/>
              <c:layout>
                <c:manualLayout>
                  <c:x val="-2.2828016840250761E-2"/>
                  <c:y val="-0.34357253602135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E3-6E4E-A5A9-F89E833C979E}"/>
                </c:ext>
              </c:extLst>
            </c:dLbl>
            <c:dLbl>
              <c:idx val="19"/>
              <c:layout>
                <c:manualLayout>
                  <c:x val="-2.7260641469425535E-2"/>
                  <c:y val="-0.135696715907592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E3-6E4E-A5A9-F89E833C9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'Изменение КС с 2018 г.'!$B$8:$B$40</c:f>
              <c:strCache>
                <c:ptCount val="33"/>
                <c:pt idx="0">
                  <c:v>с 12 февраля 2018 г.</c:v>
                </c:pt>
                <c:pt idx="1">
                  <c:v>с 26 марта 2018 г.</c:v>
                </c:pt>
                <c:pt idx="2">
                  <c:v>с 17 сентября 2018 г.</c:v>
                </c:pt>
                <c:pt idx="3">
                  <c:v>с 17 декабря 2018 г.</c:v>
                </c:pt>
                <c:pt idx="4">
                  <c:v>с 17 июня 2019 г.</c:v>
                </c:pt>
                <c:pt idx="5">
                  <c:v>с 29 июля 2019 г.</c:v>
                </c:pt>
                <c:pt idx="6">
                  <c:v>с 9 сентября 2019 г.</c:v>
                </c:pt>
                <c:pt idx="7">
                  <c:v>с 28 октября 2019 г.</c:v>
                </c:pt>
                <c:pt idx="8">
                  <c:v>с 16 декабря 2019 г.</c:v>
                </c:pt>
                <c:pt idx="9">
                  <c:v>с 10 февраля 2020 г.</c:v>
                </c:pt>
                <c:pt idx="10">
                  <c:v>с 27 апреля 2020 г.</c:v>
                </c:pt>
                <c:pt idx="11">
                  <c:v>с 22 июня 2020 г.</c:v>
                </c:pt>
                <c:pt idx="12">
                  <c:v>с 27 июля 2020 г.</c:v>
                </c:pt>
                <c:pt idx="13">
                  <c:v>с 22 марта 2021 г.</c:v>
                </c:pt>
                <c:pt idx="14">
                  <c:v>с 26 апреля 2021 г.</c:v>
                </c:pt>
                <c:pt idx="15">
                  <c:v>с 15 июня 2021 г.</c:v>
                </c:pt>
                <c:pt idx="16">
                  <c:v>с 26 июля 2021 г.</c:v>
                </c:pt>
                <c:pt idx="17">
                  <c:v>с 13 сентября 2021 г.</c:v>
                </c:pt>
                <c:pt idx="18">
                  <c:v>с 25 октября 2021 г.</c:v>
                </c:pt>
                <c:pt idx="19">
                  <c:v>с 20 декабря 2021 г.</c:v>
                </c:pt>
                <c:pt idx="20">
                  <c:v>с 14 февраля 2022 г.</c:v>
                </c:pt>
                <c:pt idx="21">
                  <c:v>с 28 февраля 2022 г.</c:v>
                </c:pt>
                <c:pt idx="22">
                  <c:v>с 11 апреля 2022 г.</c:v>
                </c:pt>
                <c:pt idx="23">
                  <c:v>с 4 мая 2022 г.</c:v>
                </c:pt>
                <c:pt idx="24">
                  <c:v>с 27 мая 2022 г.</c:v>
                </c:pt>
                <c:pt idx="25">
                  <c:v>с 14 июня 2022 г.</c:v>
                </c:pt>
                <c:pt idx="26">
                  <c:v>с 25 июля 2022 г.</c:v>
                </c:pt>
                <c:pt idx="27">
                  <c:v>с 19 сентября 2022 г.</c:v>
                </c:pt>
                <c:pt idx="28">
                  <c:v>с 24 июля 2023 г.</c:v>
                </c:pt>
                <c:pt idx="29">
                  <c:v>с 15 августа 2023 г.</c:v>
                </c:pt>
                <c:pt idx="30">
                  <c:v>с 18 сентября 2023 г.</c:v>
                </c:pt>
                <c:pt idx="31">
                  <c:v>с 30 октября 2023 г.</c:v>
                </c:pt>
                <c:pt idx="32">
                  <c:v>с 18 декабря 2023 г.</c:v>
                </c:pt>
              </c:strCache>
            </c:strRef>
          </c:xVal>
          <c:yVal>
            <c:numRef>
              <c:f>'Изменение КС с 2018 г.'!$C$8:$C$40</c:f>
              <c:numCache>
                <c:formatCode>General</c:formatCode>
                <c:ptCount val="33"/>
                <c:pt idx="0">
                  <c:v>7.5</c:v>
                </c:pt>
                <c:pt idx="1">
                  <c:v>7.25</c:v>
                </c:pt>
                <c:pt idx="2">
                  <c:v>7.5</c:v>
                </c:pt>
                <c:pt idx="3">
                  <c:v>7.75</c:v>
                </c:pt>
                <c:pt idx="4">
                  <c:v>7.5</c:v>
                </c:pt>
                <c:pt idx="5">
                  <c:v>7.25</c:v>
                </c:pt>
                <c:pt idx="6">
                  <c:v>7</c:v>
                </c:pt>
                <c:pt idx="7">
                  <c:v>6.5</c:v>
                </c:pt>
                <c:pt idx="8">
                  <c:v>6.25</c:v>
                </c:pt>
                <c:pt idx="9">
                  <c:v>6</c:v>
                </c:pt>
                <c:pt idx="10">
                  <c:v>5.5</c:v>
                </c:pt>
                <c:pt idx="11">
                  <c:v>4.5</c:v>
                </c:pt>
                <c:pt idx="12">
                  <c:v>4.25</c:v>
                </c:pt>
                <c:pt idx="13">
                  <c:v>4.5</c:v>
                </c:pt>
                <c:pt idx="14">
                  <c:v>5</c:v>
                </c:pt>
                <c:pt idx="15">
                  <c:v>5.5</c:v>
                </c:pt>
                <c:pt idx="16">
                  <c:v>6.5</c:v>
                </c:pt>
                <c:pt idx="17">
                  <c:v>6.75</c:v>
                </c:pt>
                <c:pt idx="18">
                  <c:v>7.5</c:v>
                </c:pt>
                <c:pt idx="19">
                  <c:v>8.5</c:v>
                </c:pt>
                <c:pt idx="20">
                  <c:v>9.5</c:v>
                </c:pt>
                <c:pt idx="21">
                  <c:v>20</c:v>
                </c:pt>
                <c:pt idx="22">
                  <c:v>17</c:v>
                </c:pt>
                <c:pt idx="23">
                  <c:v>14</c:v>
                </c:pt>
                <c:pt idx="24">
                  <c:v>11</c:v>
                </c:pt>
                <c:pt idx="25">
                  <c:v>9.5</c:v>
                </c:pt>
                <c:pt idx="26">
                  <c:v>8</c:v>
                </c:pt>
                <c:pt idx="27">
                  <c:v>7.5</c:v>
                </c:pt>
                <c:pt idx="28">
                  <c:v>8.5</c:v>
                </c:pt>
                <c:pt idx="29">
                  <c:v>12</c:v>
                </c:pt>
                <c:pt idx="30">
                  <c:v>13</c:v>
                </c:pt>
                <c:pt idx="31">
                  <c:v>15</c:v>
                </c:pt>
                <c:pt idx="32">
                  <c:v>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32E3-6E4E-A5A9-F89E833C9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34048"/>
        <c:axId val="45634624"/>
      </c:scatterChart>
      <c:valAx>
        <c:axId val="45634048"/>
        <c:scaling>
          <c:orientation val="minMax"/>
        </c:scaling>
        <c:delete val="1"/>
        <c:axPos val="b"/>
        <c:majorTickMark val="out"/>
        <c:minorTickMark val="none"/>
        <c:tickLblPos val="nextTo"/>
        <c:crossAx val="45634624"/>
        <c:crosses val="autoZero"/>
        <c:crossBetween val="midCat"/>
      </c:valAx>
      <c:valAx>
        <c:axId val="4563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63404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46830993509318E-2"/>
          <c:y val="2.9029556521357427E-2"/>
          <c:w val="0.97130633801298139"/>
          <c:h val="0.84131637743334209"/>
        </c:manualLayout>
      </c:layout>
      <c:barChart>
        <c:barDir val="col"/>
        <c:grouping val="clustered"/>
        <c:varyColors val="0"/>
        <c:ser>
          <c:idx val="2"/>
          <c:order val="2"/>
          <c:tx>
            <c:v>Средневзвешенный рост цен</c:v>
          </c:tx>
          <c:spPr>
            <a:solidFill>
              <a:srgbClr val="F6986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('Цены в ЦЗТ (3)'!$Q$50,'Цены в ЦЗТ (3)'!$S$50,'Цены в ЦЗТ (3)'!$U$50,'Цены в ЦЗТ (3)'!$V$50)</c:f>
              <c:numCache>
                <c:formatCode>0.0</c:formatCode>
                <c:ptCount val="4"/>
                <c:pt idx="0">
                  <c:v>104.22512413931722</c:v>
                </c:pt>
                <c:pt idx="1">
                  <c:v>104.2505676027879</c:v>
                </c:pt>
                <c:pt idx="2">
                  <c:v>106.74290702454888</c:v>
                </c:pt>
                <c:pt idx="3">
                  <c:v>110.72328508537488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3-4E49-BCD2-052772A8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59008"/>
        <c:axId val="82936384"/>
      </c:barChart>
      <c:lineChart>
        <c:grouping val="standard"/>
        <c:varyColors val="0"/>
        <c:ser>
          <c:idx val="0"/>
          <c:order val="0"/>
          <c:tx>
            <c:strRef>
              <c:f>'Цены в ЦЗТ (3)'!$K$60:$M$60</c:f>
              <c:strCache>
                <c:ptCount val="1"/>
                <c:pt idx="0">
                  <c:v>Рост цен (накопл.)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3.8616612384299817E-3"/>
                  <c:y val="2.043640607023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43-4E49-BCD2-052772A85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('Цены в ЦЗТ (3)'!$Q$2,'Цены в ЦЗТ (3)'!$S$2,'Цены в ЦЗТ (3)'!$U$2,'Цены в ЦЗТ (3)'!$V$2)</c:f>
              <c:strCache>
                <c:ptCount val="4"/>
                <c:pt idx="0">
                  <c:v>2020г.
(с 1 июля)</c:v>
                </c:pt>
                <c:pt idx="1">
                  <c:v>2021г.
(с 1 июля)</c:v>
                </c:pt>
                <c:pt idx="2">
                  <c:v>2022г.
(с 1 июля)</c:v>
                </c:pt>
                <c:pt idx="3">
                  <c:v>2022г.
(с 1 декабря)</c:v>
                </c:pt>
              </c:strCache>
            </c:strRef>
          </c:cat>
          <c:val>
            <c:numRef>
              <c:f>('Цены в ЦЗТ (3)'!$Q$60,'Цены в ЦЗТ (3)'!$S$60,'Цены в ЦЗТ (3)'!$U$60,'Цены в ЦЗТ (3)'!$V$60)</c:f>
              <c:numCache>
                <c:formatCode>0.0</c:formatCode>
                <c:ptCount val="4"/>
                <c:pt idx="0">
                  <c:v>104.22512413931722</c:v>
                </c:pt>
                <c:pt idx="1">
                  <c:v>108.65528349994851</c:v>
                </c:pt>
                <c:pt idx="2">
                  <c:v>115.98180824361005</c:v>
                </c:pt>
                <c:pt idx="3">
                  <c:v>128.41886818874519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43-4E49-BCD2-052772A85F95}"/>
            </c:ext>
          </c:extLst>
        </c:ser>
        <c:ser>
          <c:idx val="1"/>
          <c:order val="1"/>
          <c:tx>
            <c:strRef>
              <c:f>'Цены в ЦЗТ (3)'!$K$61:$M$61</c:f>
              <c:strCache>
                <c:ptCount val="1"/>
                <c:pt idx="0">
                  <c:v>ИПЦ (накопл.)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4343-4E49-BCD2-052772A85F9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4343-4E49-BCD2-052772A85F9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343-4E49-BCD2-052772A85F95}"/>
              </c:ext>
            </c:extLst>
          </c:dPt>
          <c:dLbls>
            <c:dLbl>
              <c:idx val="3"/>
              <c:layout>
                <c:manualLayout>
                  <c:x val="-3.3476433761134433E-2"/>
                  <c:y val="-4.4626915830967909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43-4E49-BCD2-052772A85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('Цены в ЦЗТ (3)'!$Q$61,'Цены в ЦЗТ (3)'!$S$61,'Цены в ЦЗТ (3)'!$U$61,'Цены в ЦЗТ (3)'!$V$61)</c:f>
              <c:numCache>
                <c:formatCode>0.0</c:formatCode>
                <c:ptCount val="4"/>
                <c:pt idx="0" formatCode="General">
                  <c:v>103.4</c:v>
                </c:pt>
                <c:pt idx="1">
                  <c:v>110.32780000000001</c:v>
                </c:pt>
                <c:pt idx="2">
                  <c:v>125.5530364</c:v>
                </c:pt>
                <c:pt idx="3">
                  <c:v>132.83511251119998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43-4E49-BCD2-052772A8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9008"/>
        <c:axId val="82936384"/>
      </c:lineChart>
      <c:catAx>
        <c:axId val="90859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2936384"/>
        <c:crosses val="autoZero"/>
        <c:auto val="1"/>
        <c:lblAlgn val="ctr"/>
        <c:lblOffset val="100"/>
        <c:noMultiLvlLbl val="0"/>
      </c:catAx>
      <c:valAx>
        <c:axId val="82936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0859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0.77803</cdr:x>
      <cdr:y>0.45133</cdr:y>
    </cdr:from>
    <cdr:to>
      <cdr:x>0.7788</cdr:x>
      <cdr:y>0.91473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8158C3B8-9F23-64C1-B363-D5A75FA8E21D}"/>
            </a:ext>
          </a:extLst>
        </cdr:cNvPr>
        <cdr:cNvCxnSpPr/>
      </cdr:nvCxnSpPr>
      <cdr:spPr>
        <a:xfrm xmlns:a="http://schemas.openxmlformats.org/drawingml/2006/main" flipH="1">
          <a:off x="6662687" y="1390206"/>
          <a:ext cx="6559" cy="142734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4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2E3D-AB0E-470F-9269-E2B270AAF7BD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13D75-2F40-419F-80BD-90F1D05A4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0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57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07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61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04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65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725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161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608" algn="l" defTabSz="9129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коллеги!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вашему вниманию доклад Минэнерго России о теплоснабжении в Российской Федерации.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13D75-2F40-419F-80BD-90F1D05A42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7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slideMaster" Target="../slideMasters/slideMaster11.xml"/><Relationship Id="rId9" Type="http://schemas.openxmlformats.org/officeDocument/2006/relationships/image" Target="../media/image4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9.bin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23C4-70ED-4A75-9D69-E76758F7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AB8C6C-1AB7-4DED-99CB-DC9F5F81C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57" indent="0" algn="ctr">
              <a:buNone/>
              <a:defRPr sz="2100"/>
            </a:lvl2pPr>
            <a:lvl3pPr marL="912907" indent="0" algn="ctr">
              <a:buNone/>
              <a:defRPr sz="1800"/>
            </a:lvl3pPr>
            <a:lvl4pPr marL="1369361" indent="0" algn="ctr">
              <a:buNone/>
              <a:defRPr sz="1500"/>
            </a:lvl4pPr>
            <a:lvl5pPr marL="1825804" indent="0" algn="ctr">
              <a:buNone/>
              <a:defRPr sz="1500"/>
            </a:lvl5pPr>
            <a:lvl6pPr marL="2282265" indent="0" algn="ctr">
              <a:buNone/>
              <a:defRPr sz="1500"/>
            </a:lvl6pPr>
            <a:lvl7pPr marL="2738725" indent="0" algn="ctr">
              <a:buNone/>
              <a:defRPr sz="1500"/>
            </a:lvl7pPr>
            <a:lvl8pPr marL="3195161" indent="0" algn="ctr">
              <a:buNone/>
              <a:defRPr sz="1500"/>
            </a:lvl8pPr>
            <a:lvl9pPr marL="3651608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167FC-8431-4CB0-8D62-8699C3D5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AC18-8029-2645-AD97-FAEA9E1FC965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36510-EF19-4277-AD97-3871AFA3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292BF-2F08-4E06-BA89-6A9AE568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6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B121A-2DBE-447A-98C3-71274DEF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5DF2F-3535-4542-8E23-08259808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C632D-47C2-4513-A797-D730C6E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4664-00B3-BF4C-917D-8F64B9CF6AEF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54D0C9-FA43-4278-9D0C-15248C12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99A9C-5D67-4F40-85D9-B12009F5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342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00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193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79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492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61"/>
            <a:ext cx="3338547" cy="932109"/>
          </a:xfrm>
        </p:spPr>
        <p:txBody>
          <a:bodyPr wrap="square"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7765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0" tIns="58589" rIns="117180" bIns="58589" rtlCol="0" anchor="ctr"/>
          <a:lstStyle/>
          <a:p>
            <a:pPr algn="ctr" defTabSz="58589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926655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17" y="1294652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1061073">
            <a:noAutofit/>
          </a:bodyPr>
          <a:lstStyle>
            <a:lvl1pPr marL="0" marR="0" indent="0" algn="l" defTabSz="878844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19709" marR="0" lvl="0" indent="-219709" algn="l" defTabSz="878844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7559340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0" tIns="58589" rIns="117180" bIns="58589" rtlCol="0" anchor="ctr"/>
          <a:lstStyle/>
          <a:p>
            <a:pPr algn="ctr" defTabSz="58589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3547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175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0" tIns="58589" rIns="117180" bIns="58589" rtlCol="0" anchor="ctr"/>
          <a:lstStyle/>
          <a:p>
            <a:pPr algn="ctr" defTabSz="58589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6719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49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0" tIns="58589" rIns="117180" bIns="58589" rtlCol="0" anchor="ctr"/>
          <a:lstStyle/>
          <a:p>
            <a:pPr algn="ctr" defTabSz="58589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956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4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0" tIns="58589" rIns="117180" bIns="58589" rtlCol="0" anchor="ctr"/>
          <a:lstStyle/>
          <a:p>
            <a:pPr algn="ctr" defTabSz="58589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30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5D38-21C9-4D4B-B83F-9D85FCE88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98024A-F8D4-4251-B601-4FBC08C5C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37330A-6D92-4E8E-802B-1A24AFA1F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6C234-8E25-41E3-9DC0-40C2306D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DCE6-BB6D-5945-82AC-E5FA5DA83790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431A8-5B7B-4947-9A08-42FC5ABC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D0B6B-82E8-46FF-9576-A6E2DC8B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632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320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8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488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994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486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892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79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204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3338547" cy="932159"/>
          </a:xfrm>
        </p:spPr>
        <p:txBody>
          <a:bodyPr wrap="square"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31561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586130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288327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" y="1294640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2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1061496">
            <a:noAutofit/>
          </a:bodyPr>
          <a:lstStyle>
            <a:lvl1pPr marL="0" marR="0" indent="0" algn="l" defTabSz="879196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19799" marR="0" lvl="0" indent="-219799" algn="l" defTabSz="879196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7186971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586130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599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162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586130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9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593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36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586130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202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586130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0"/>
            <a:ext cx="4272000" cy="526663"/>
          </a:xfrm>
        </p:spPr>
        <p:txBody>
          <a:bodyPr lIns="0" tIns="59998" bIns="59998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015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9A2A-D9A1-ED4D-B31B-9C15771E34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214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9" imgH="360" progId="TCLayout.ActiveDocument.1">
                  <p:embed/>
                </p:oleObj>
              </mc:Choice>
              <mc:Fallback>
                <p:oleObj name="Слайд think-cell" r:id="rId3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8645" y="2130425"/>
            <a:ext cx="11378744" cy="223467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4300" cap="none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45" y="4796836"/>
            <a:ext cx="11378744" cy="936104"/>
          </a:xfrm>
        </p:spPr>
        <p:txBody>
          <a:bodyPr lIns="0" rIns="0"/>
          <a:lstStyle>
            <a:lvl1pPr marL="0" indent="0" algn="l"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1653" y="6020688"/>
            <a:ext cx="2843583" cy="268225"/>
          </a:xfrm>
          <a:prstGeom prst="rect">
            <a:avLst/>
          </a:prstGeom>
        </p:spPr>
        <p:txBody>
          <a:bodyPr/>
          <a:lstStyle>
            <a:lvl1pPr algn="ctr">
              <a:defRPr sz="19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C8BE46-9B8E-8648-B692-3CDB341E87AC}" type="datetime1">
              <a:rPr lang="ru-RU" altLang="ru-RU" smtClean="0">
                <a:solidFill>
                  <a:srgbClr val="253359"/>
                </a:solidFill>
                <a:cs typeface="Arial" charset="0"/>
              </a:rPr>
              <a:t>28.12.2023</a:t>
            </a:fld>
            <a:endParaRPr lang="ru-RU" altLang="ru-RU" dirty="0">
              <a:solidFill>
                <a:srgbClr val="253359"/>
              </a:solidFill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381826"/>
            <a:ext cx="5041216" cy="859515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012219" y="6452311"/>
            <a:ext cx="2845170" cy="32309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500" b="1">
                <a:solidFill>
                  <a:srgbClr val="253359"/>
                </a:solidFill>
              </a:defRPr>
            </a:lvl1pPr>
          </a:lstStyle>
          <a:p>
            <a:fld id="{C7EBD638-8BAD-4D4F-B71A-D96FCB8E22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6540179"/>
            <a:ext cx="1875206" cy="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90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9" imgH="360" progId="TCLayout.ActiveDocument.1">
                  <p:embed/>
                </p:oleObj>
              </mc:Choice>
              <mc:Fallback>
                <p:oleObj name="Слайд think-cell" r:id="rId3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748" y="1413243"/>
            <a:ext cx="11617249" cy="47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51" tIns="60923" rIns="121851" bIns="6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ru-RU" alt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2219" y="6452310"/>
            <a:ext cx="2845170" cy="32316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500" b="1">
                <a:solidFill>
                  <a:srgbClr val="253359"/>
                </a:solidFill>
              </a:defRPr>
            </a:lvl1pPr>
          </a:lstStyle>
          <a:p>
            <a:fld id="{C7EBD638-8BAD-4D4F-B71A-D96FCB8E22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6540179"/>
            <a:ext cx="1875206" cy="17805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262592" y="274578"/>
            <a:ext cx="11594797" cy="4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1" tIns="60923" rIns="121851" bIns="6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ru-RU" alt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261382"/>
            <a:ext cx="656171" cy="503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" y="189390"/>
            <a:ext cx="1008243" cy="7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0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2219" y="6452310"/>
            <a:ext cx="2845170" cy="32316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500" b="1">
                <a:solidFill>
                  <a:srgbClr val="253359"/>
                </a:solidFill>
              </a:defRPr>
            </a:lvl1pPr>
          </a:lstStyle>
          <a:p>
            <a:fld id="{C7EBD638-8BAD-4D4F-B71A-D96FCB8E22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6540179"/>
            <a:ext cx="1875206" cy="17805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262592" y="274578"/>
            <a:ext cx="11594797" cy="4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1" tIns="60923" rIns="121851" bIns="6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ru-RU" alt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261382"/>
            <a:ext cx="656171" cy="5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6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rgbClr val="25335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909303"/>
            <a:ext cx="7315200" cy="3818274"/>
          </a:xfrm>
        </p:spPr>
        <p:txBody>
          <a:bodyPr/>
          <a:lstStyle>
            <a:lvl1pPr marL="0" indent="0">
              <a:buNone/>
              <a:defRPr sz="43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3" indent="0">
              <a:buNone/>
              <a:defRPr sz="2700"/>
            </a:lvl4pPr>
            <a:lvl5pPr marL="2437871" indent="0">
              <a:buNone/>
              <a:defRPr sz="2700"/>
            </a:lvl5pPr>
            <a:lvl6pPr marL="3047339" indent="0">
              <a:buNone/>
              <a:defRPr sz="2700"/>
            </a:lvl6pPr>
            <a:lvl7pPr marL="3656806" indent="0">
              <a:buNone/>
              <a:defRPr sz="2700"/>
            </a:lvl7pPr>
            <a:lvl8pPr marL="4266273" indent="0">
              <a:buNone/>
              <a:defRPr sz="2700"/>
            </a:lvl8pPr>
            <a:lvl9pPr marL="4875742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8" indent="0">
              <a:buNone/>
              <a:defRPr sz="1500"/>
            </a:lvl2pPr>
            <a:lvl3pPr marL="1218936" indent="0">
              <a:buNone/>
              <a:defRPr sz="1300"/>
            </a:lvl3pPr>
            <a:lvl4pPr marL="1828403" indent="0">
              <a:buNone/>
              <a:defRPr sz="1200"/>
            </a:lvl4pPr>
            <a:lvl5pPr marL="2437871" indent="0">
              <a:buNone/>
              <a:defRPr sz="1200"/>
            </a:lvl5pPr>
            <a:lvl6pPr marL="3047339" indent="0">
              <a:buNone/>
              <a:defRPr sz="1200"/>
            </a:lvl6pPr>
            <a:lvl7pPr marL="3656806" indent="0">
              <a:buNone/>
              <a:defRPr sz="1200"/>
            </a:lvl7pPr>
            <a:lvl8pPr marL="4266273" indent="0">
              <a:buNone/>
              <a:defRPr sz="1200"/>
            </a:lvl8pPr>
            <a:lvl9pPr marL="4875742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62592" y="274578"/>
            <a:ext cx="11594797" cy="4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1" tIns="60923" rIns="121851" bIns="60923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5335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609468" algn="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80"/>
                </a:solidFill>
                <a:latin typeface="Arial" charset="0"/>
              </a:defRPr>
            </a:lvl6pPr>
            <a:lvl7pPr marL="1218936" algn="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80"/>
                </a:solidFill>
                <a:latin typeface="Arial" charset="0"/>
              </a:defRPr>
            </a:lvl7pPr>
            <a:lvl8pPr marL="1828403" algn="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80"/>
                </a:solidFill>
                <a:latin typeface="Arial" charset="0"/>
              </a:defRPr>
            </a:lvl8pPr>
            <a:lvl9pPr marL="2437871" algn="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80"/>
                </a:solidFill>
                <a:latin typeface="Arial" charset="0"/>
              </a:defRPr>
            </a:lvl9pPr>
          </a:lstStyle>
          <a:p>
            <a:pPr defTabSz="914400"/>
            <a:r>
              <a:rPr lang="ru-RU" altLang="ru-RU" kern="0"/>
              <a:t>Образец заголовка</a:t>
            </a:r>
            <a:endParaRPr lang="ru-RU" altLang="ru-RU" kern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261382"/>
            <a:ext cx="656171" cy="503939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012219" y="6452311"/>
            <a:ext cx="2845170" cy="32309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500" b="1">
                <a:solidFill>
                  <a:srgbClr val="253359"/>
                </a:solidFill>
              </a:defRPr>
            </a:lvl1pPr>
          </a:lstStyle>
          <a:p>
            <a:pPr>
              <a:defRPr/>
            </a:pPr>
            <a:fld id="{7027D2F5-D082-4545-847F-21E6213FCC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6540179"/>
            <a:ext cx="1875206" cy="178050"/>
          </a:xfrm>
          <a:prstGeom prst="rect">
            <a:avLst/>
          </a:prstGeom>
        </p:spPr>
      </p:pic>
      <p:graphicFrame>
        <p:nvGraphicFramePr>
          <p:cNvPr id="11" name="Объект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0" imgW="359" imgH="360" progId="TCLayout.ActiveDocument.1">
                  <p:embed/>
                </p:oleObj>
              </mc:Choice>
              <mc:Fallback>
                <p:oleObj name="Слайд think-cell" r:id="rId10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" y="189390"/>
            <a:ext cx="1008243" cy="7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31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9" imgH="360" progId="TCLayout.ActiveDocument.1">
                  <p:embed/>
                </p:oleObj>
              </mc:Choice>
              <mc:Fallback>
                <p:oleObj name="Слайд think-cell" r:id="rId3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747" y="1413243"/>
            <a:ext cx="11689660" cy="47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51" tIns="60923" rIns="121851" bIns="6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" y="189390"/>
            <a:ext cx="1008243" cy="77433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8905" y="189390"/>
            <a:ext cx="10370502" cy="719833"/>
          </a:xfrm>
          <a:prstGeom prst="rect">
            <a:avLst/>
          </a:prstGeom>
        </p:spPr>
        <p:txBody>
          <a:bodyPr lIns="72000" tIns="0" rIns="72000" bIns="0" anchor="ctr">
            <a:no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BD638-8BAD-4D4F-B71A-D96FCB8E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937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233429"/>
            <a:ext cx="7315200" cy="3668144"/>
          </a:xfrm>
        </p:spPr>
        <p:txBody>
          <a:bodyPr/>
          <a:lstStyle>
            <a:lvl1pPr marL="0" indent="0">
              <a:buNone/>
              <a:defRPr sz="4300"/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3" indent="0">
              <a:buNone/>
              <a:defRPr sz="2700"/>
            </a:lvl4pPr>
            <a:lvl5pPr marL="2437871" indent="0">
              <a:buNone/>
              <a:defRPr sz="2700"/>
            </a:lvl5pPr>
            <a:lvl6pPr marL="3047339" indent="0">
              <a:buNone/>
              <a:defRPr sz="2700"/>
            </a:lvl6pPr>
            <a:lvl7pPr marL="3656806" indent="0">
              <a:buNone/>
              <a:defRPr sz="2700"/>
            </a:lvl7pPr>
            <a:lvl8pPr marL="4266273" indent="0">
              <a:buNone/>
              <a:defRPr sz="2700"/>
            </a:lvl8pPr>
            <a:lvl9pPr marL="4875742" indent="0">
              <a:buNone/>
              <a:defRPr sz="2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228783"/>
            <a:ext cx="7315200" cy="1151861"/>
          </a:xfrm>
        </p:spPr>
        <p:txBody>
          <a:bodyPr/>
          <a:lstStyle>
            <a:lvl1pPr marL="0" indent="0">
              <a:buNone/>
              <a:defRPr sz="1900"/>
            </a:lvl1pPr>
            <a:lvl2pPr marL="609468" indent="0">
              <a:buNone/>
              <a:defRPr sz="1500"/>
            </a:lvl2pPr>
            <a:lvl3pPr marL="1218936" indent="0">
              <a:buNone/>
              <a:defRPr sz="1300"/>
            </a:lvl3pPr>
            <a:lvl4pPr marL="1828403" indent="0">
              <a:buNone/>
              <a:defRPr sz="1200"/>
            </a:lvl4pPr>
            <a:lvl5pPr marL="2437871" indent="0">
              <a:buNone/>
              <a:defRPr sz="1200"/>
            </a:lvl5pPr>
            <a:lvl6pPr marL="3047339" indent="0">
              <a:buNone/>
              <a:defRPr sz="1200"/>
            </a:lvl6pPr>
            <a:lvl7pPr marL="3656806" indent="0">
              <a:buNone/>
              <a:defRPr sz="1200"/>
            </a:lvl7pPr>
            <a:lvl8pPr marL="4266273" indent="0">
              <a:buNone/>
              <a:defRPr sz="1200"/>
            </a:lvl8pPr>
            <a:lvl9pPr marL="4875742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58905" y="189390"/>
            <a:ext cx="10370502" cy="719833"/>
          </a:xfrm>
          <a:prstGeom prst="rect">
            <a:avLst/>
          </a:prstGeom>
        </p:spPr>
        <p:txBody>
          <a:bodyPr lIns="72000" tIns="0" rIns="72000" bIns="0" anchor="ctr">
            <a:no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" y="189390"/>
            <a:ext cx="1008243" cy="774330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2219" y="6438126"/>
            <a:ext cx="2989205" cy="32309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1500" b="1">
                <a:solidFill>
                  <a:srgbClr val="253359"/>
                </a:solidFill>
              </a:defRPr>
            </a:lvl1pPr>
          </a:lstStyle>
          <a:p>
            <a:pPr>
              <a:defRPr/>
            </a:pPr>
            <a:fld id="{7027D2F5-D082-4545-847F-21E6213FCC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6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1738" indent="-285277"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6579-E6D7-4344-8B08-BCEAD2AD7E74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4F28-0ABA-4396-806A-8401D7FD8AF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706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1600206"/>
            <a:ext cx="57550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65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7445-5E9C-5646-9812-CD502A4B32FC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F4C2-C139-439E-8853-95201C22C4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628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000" y="274638"/>
            <a:ext cx="1046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000" y="1535116"/>
            <a:ext cx="57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7" indent="0">
              <a:buNone/>
              <a:defRPr sz="2100" b="1"/>
            </a:lvl2pPr>
            <a:lvl3pPr marL="912907" indent="0">
              <a:buNone/>
              <a:defRPr sz="1800" b="1"/>
            </a:lvl3pPr>
            <a:lvl4pPr marL="1369361" indent="0">
              <a:buNone/>
              <a:defRPr sz="1500" b="1"/>
            </a:lvl4pPr>
            <a:lvl5pPr marL="1825804" indent="0">
              <a:buNone/>
              <a:defRPr sz="1500" b="1"/>
            </a:lvl5pPr>
            <a:lvl6pPr marL="2282265" indent="0">
              <a:buNone/>
              <a:defRPr sz="1500" b="1"/>
            </a:lvl6pPr>
            <a:lvl7pPr marL="2738725" indent="0">
              <a:buNone/>
              <a:defRPr sz="1500" b="1"/>
            </a:lvl7pPr>
            <a:lvl8pPr marL="3195161" indent="0">
              <a:buNone/>
              <a:defRPr sz="1500" b="1"/>
            </a:lvl8pPr>
            <a:lvl9pPr marL="3651608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0000" y="2174875"/>
            <a:ext cx="5760000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6"/>
            <a:ext cx="57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7" indent="0">
              <a:buNone/>
              <a:defRPr sz="2100" b="1"/>
            </a:lvl2pPr>
            <a:lvl3pPr marL="912907" indent="0">
              <a:buNone/>
              <a:defRPr sz="1800" b="1"/>
            </a:lvl3pPr>
            <a:lvl4pPr marL="1369361" indent="0">
              <a:buNone/>
              <a:defRPr sz="1500" b="1"/>
            </a:lvl4pPr>
            <a:lvl5pPr marL="1825804" indent="0">
              <a:buNone/>
              <a:defRPr sz="1500" b="1"/>
            </a:lvl5pPr>
            <a:lvl6pPr marL="2282265" indent="0">
              <a:buNone/>
              <a:defRPr sz="1500" b="1"/>
            </a:lvl6pPr>
            <a:lvl7pPr marL="2738725" indent="0">
              <a:buNone/>
              <a:defRPr sz="1500" b="1"/>
            </a:lvl7pPr>
            <a:lvl8pPr marL="3195161" indent="0">
              <a:buNone/>
              <a:defRPr sz="1500" b="1"/>
            </a:lvl8pPr>
            <a:lvl9pPr marL="3651608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760000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2A56-E3A9-2E4B-ACD8-6AC486D37717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2179-F648-418A-938F-984CEEAC26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028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7" indent="0">
              <a:buNone/>
              <a:defRPr sz="1200"/>
            </a:lvl2pPr>
            <a:lvl3pPr marL="912907" indent="0">
              <a:buNone/>
              <a:defRPr sz="1000"/>
            </a:lvl3pPr>
            <a:lvl4pPr marL="1369361" indent="0">
              <a:buNone/>
              <a:defRPr sz="900"/>
            </a:lvl4pPr>
            <a:lvl5pPr marL="1825804" indent="0">
              <a:buNone/>
              <a:defRPr sz="900"/>
            </a:lvl5pPr>
            <a:lvl6pPr marL="2282265" indent="0">
              <a:buNone/>
              <a:defRPr sz="900"/>
            </a:lvl6pPr>
            <a:lvl7pPr marL="2738725" indent="0">
              <a:buNone/>
              <a:defRPr sz="900"/>
            </a:lvl7pPr>
            <a:lvl8pPr marL="3195161" indent="0">
              <a:buNone/>
              <a:defRPr sz="900"/>
            </a:lvl8pPr>
            <a:lvl9pPr marL="365160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8A64-E628-ED49-91BF-42F62D595E1F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13F0-00D4-4B1A-B888-FC3729E764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047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2342-C13D-B844-B8D0-480A6A57A1C5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CC0C-F0AE-4BEF-A8D1-F2FA93AB1F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380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04813"/>
            <a:ext cx="2743200" cy="5721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04813"/>
            <a:ext cx="8026400" cy="5721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6C5B-8680-FE42-B8D3-66F6E3D65349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1A78-5C85-402E-AE2F-9B0FDED0A6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83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2DDEF-4CF8-4B55-BC20-C04A2CB1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2635-ED9D-4896-92AD-F56FB3B6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59F79-F6C7-4846-8599-1ED8A5D9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7F6-64AA-2C4B-8F96-F7522585C863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D2F4A-7D98-4316-9634-F12B8E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B7A7F-953D-4B5D-AADF-60B103C8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6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391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42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08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41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36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68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745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73"/>
            <a:ext cx="3338547" cy="826873"/>
          </a:xfrm>
        </p:spPr>
        <p:txBody>
          <a:bodyPr wrap="square"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8498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7" tIns="45647" rIns="91287" bIns="45647"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8657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58" y="1294689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826636">
            <a:noAutofit/>
          </a:bodyPr>
          <a:lstStyle>
            <a:lvl1pPr marL="0" marR="0" indent="0" algn="l" defTabSz="8216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05383" marR="0" lvl="0" indent="-205383" algn="l" defTabSz="8216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95473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7" tIns="45647" rIns="91287" bIns="45647"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27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217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7" tIns="45647" rIns="91287" bIns="45647"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309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90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7" tIns="45647" rIns="91287" bIns="45647"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6BA27-FCB8-4762-A2D1-D2132C71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27ADB-B86E-4912-87F8-2302DF5E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29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3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8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7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1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0DB24-6F28-47EF-A124-E76FDBA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049B-ED87-8144-AFE2-1FC399493B1B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8C29E-A51E-43F4-8447-A57D72C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B22E-DF96-45C4-8CBC-B53CA77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45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56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7" tIns="45647" rIns="91287" bIns="45647"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82"/>
            <a:ext cx="4272000" cy="460619"/>
          </a:xfrm>
        </p:spPr>
        <p:txBody>
          <a:bodyPr lIns="0" tIns="46726" bIns="46726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68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9C52-8E4F-774D-88A6-CB6A31AB0B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110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7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0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38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56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37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689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79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20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76"/>
            <a:ext cx="3338547" cy="931967"/>
          </a:xfrm>
        </p:spPr>
        <p:txBody>
          <a:bodyPr wrap="square"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523444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52" tIns="58523" rIns="117052" bIns="58523" rtlCol="0" anchor="ctr"/>
          <a:lstStyle/>
          <a:p>
            <a:pPr algn="ctr" defTabSz="58524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65914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54" y="1294685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1059888">
            <a:noAutofit/>
          </a:bodyPr>
          <a:lstStyle>
            <a:lvl1pPr marL="0" marR="0" indent="0" algn="l" defTabSz="877856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19459" marR="0" lvl="0" indent="-219459" algn="l" defTabSz="877856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70008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5A872-BC5C-4899-B24C-3073D8FD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FB938-FD54-43CD-90A8-93D579573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41E1E-600E-40A7-8580-B7ED4AF9D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D6E59-DB5C-4364-9C59-359339F1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C310-DE7B-2545-9E4D-86CEDBE0E24C}" type="datetime1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797D71-C460-467B-A1A0-A4ACE671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8F96D6-A22D-4E6D-A346-01AB9F7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3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52" tIns="58523" rIns="117052" bIns="58523" rtlCol="0" anchor="ctr"/>
          <a:lstStyle/>
          <a:p>
            <a:pPr algn="ctr" defTabSz="58524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64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213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52" tIns="58523" rIns="117052" bIns="58523" rtlCol="0" anchor="ctr"/>
          <a:lstStyle/>
          <a:p>
            <a:pPr algn="ctr" defTabSz="58524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85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86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52" tIns="58523" rIns="117052" bIns="58523" rtlCol="0" anchor="ctr"/>
          <a:lstStyle/>
          <a:p>
            <a:pPr algn="ctr" defTabSz="58524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57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52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52" tIns="58523" rIns="117052" bIns="58523" rtlCol="0" anchor="ctr"/>
          <a:lstStyle/>
          <a:p>
            <a:pPr algn="ctr" defTabSz="585247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3"/>
            <a:ext cx="4272000" cy="526472"/>
          </a:xfrm>
        </p:spPr>
        <p:txBody>
          <a:bodyPr lIns="0" tIns="59903" bIns="5990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166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4E72-7719-284E-B9FB-5F7974F86C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121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41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06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33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33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32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326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79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F5A86-DCE9-4124-A217-02E55A23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E9AE8-7E96-45FC-AD3B-CE092EDF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7" indent="0">
              <a:buNone/>
              <a:defRPr sz="2100" b="1"/>
            </a:lvl2pPr>
            <a:lvl3pPr marL="912907" indent="0">
              <a:buNone/>
              <a:defRPr sz="1800" b="1"/>
            </a:lvl3pPr>
            <a:lvl4pPr marL="1369361" indent="0">
              <a:buNone/>
              <a:defRPr sz="1500" b="1"/>
            </a:lvl4pPr>
            <a:lvl5pPr marL="1825804" indent="0">
              <a:buNone/>
              <a:defRPr sz="1500" b="1"/>
            </a:lvl5pPr>
            <a:lvl6pPr marL="2282265" indent="0">
              <a:buNone/>
              <a:defRPr sz="1500" b="1"/>
            </a:lvl6pPr>
            <a:lvl7pPr marL="2738725" indent="0">
              <a:buNone/>
              <a:defRPr sz="1500" b="1"/>
            </a:lvl7pPr>
            <a:lvl8pPr marL="3195161" indent="0">
              <a:buNone/>
              <a:defRPr sz="1500" b="1"/>
            </a:lvl8pPr>
            <a:lvl9pPr marL="3651608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A6C1D5-65D5-4FC9-BF79-F1F580958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A6E024-5B76-46E1-AFAA-3130589F7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7" indent="0">
              <a:buNone/>
              <a:defRPr sz="2100" b="1"/>
            </a:lvl2pPr>
            <a:lvl3pPr marL="912907" indent="0">
              <a:buNone/>
              <a:defRPr sz="1800" b="1"/>
            </a:lvl3pPr>
            <a:lvl4pPr marL="1369361" indent="0">
              <a:buNone/>
              <a:defRPr sz="1500" b="1"/>
            </a:lvl4pPr>
            <a:lvl5pPr marL="1825804" indent="0">
              <a:buNone/>
              <a:defRPr sz="1500" b="1"/>
            </a:lvl5pPr>
            <a:lvl6pPr marL="2282265" indent="0">
              <a:buNone/>
              <a:defRPr sz="1500" b="1"/>
            </a:lvl6pPr>
            <a:lvl7pPr marL="2738725" indent="0">
              <a:buNone/>
              <a:defRPr sz="1500" b="1"/>
            </a:lvl7pPr>
            <a:lvl8pPr marL="3195161" indent="0">
              <a:buNone/>
              <a:defRPr sz="1500" b="1"/>
            </a:lvl8pPr>
            <a:lvl9pPr marL="3651608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18D435-91A0-4F78-BFA9-DF9F0FC76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BBDA2-B4F5-4648-9495-B4741468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8CB-5C33-B741-A455-A44F51CD156C}" type="datetime1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329101-0BA6-4C63-B312-42906A6D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0ABBB2-0102-4809-B895-79920F54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47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71"/>
            <a:ext cx="3338547" cy="931987"/>
          </a:xfrm>
        </p:spPr>
        <p:txBody>
          <a:bodyPr wrap="square"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88591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71" tIns="58532" rIns="117071" bIns="58532" rtlCol="0" anchor="ctr"/>
          <a:lstStyle/>
          <a:p>
            <a:pPr algn="ctr" defTabSz="585341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138604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9" y="1294681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1060058">
            <a:noAutofit/>
          </a:bodyPr>
          <a:lstStyle>
            <a:lvl1pPr marL="0" marR="0" indent="0" algn="l" defTabSz="877997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19495" marR="0" lvl="0" indent="-219495" algn="l" defTabSz="877997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09884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71" tIns="58532" rIns="117071" bIns="58532" rtlCol="0" anchor="ctr"/>
          <a:lstStyle/>
          <a:p>
            <a:pPr algn="ctr" defTabSz="585341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81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207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71" tIns="58532" rIns="117071" bIns="58532" rtlCol="0" anchor="ctr"/>
          <a:lstStyle/>
          <a:p>
            <a:pPr algn="ctr" defTabSz="585341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866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81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71" tIns="58532" rIns="117071" bIns="58532" rtlCol="0" anchor="ctr"/>
          <a:lstStyle/>
          <a:p>
            <a:pPr algn="ctr" defTabSz="585341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88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6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71" tIns="58532" rIns="117071" bIns="58532" rtlCol="0" anchor="ctr"/>
          <a:lstStyle/>
          <a:p>
            <a:pPr algn="ctr" defTabSz="585341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0"/>
            <a:ext cx="4272000" cy="526492"/>
          </a:xfrm>
        </p:spPr>
        <p:txBody>
          <a:bodyPr lIns="0" tIns="59913" bIns="5991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226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29A3-58D1-F343-8D6D-8F467EF284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761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10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895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FF6E-D4A3-41F4-AB7B-DB8DB087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32147F-3427-4929-9F42-353F88AD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7352-A45D-BE4A-86DF-66B0B682E72F}" type="datetime1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485F6D-E581-46BD-9ADB-2084C8D1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667D83-C8D4-4985-BFC5-586776F1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00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33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591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32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44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68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26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79"/>
            <a:ext cx="3338547" cy="826897"/>
          </a:xfrm>
        </p:spPr>
        <p:txBody>
          <a:bodyPr wrap="square"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9562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4" tIns="45660" rIns="91314" bIns="45660" rtlCol="0" anchor="ctr"/>
          <a:lstStyle/>
          <a:p>
            <a:pPr algn="ctr" defTabSz="913161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7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74278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9" y="1294681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826869">
            <a:noAutofit/>
          </a:bodyPr>
          <a:lstStyle>
            <a:lvl1pPr marL="0" marR="0" indent="0" algn="l" defTabSz="82183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05441" marR="0" lvl="0" indent="-205441" algn="l" defTabSz="821838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816253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4" tIns="45660" rIns="91314" bIns="45660" rtlCol="0" anchor="ctr"/>
          <a:lstStyle/>
          <a:p>
            <a:pPr algn="ctr" defTabSz="913161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143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207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4" tIns="45660" rIns="91314" bIns="45660" rtlCol="0" anchor="ctr"/>
          <a:lstStyle/>
          <a:p>
            <a:pPr algn="ctr" defTabSz="913161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799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81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4" tIns="45660" rIns="91314" bIns="45660" rtlCol="0" anchor="ctr"/>
          <a:lstStyle/>
          <a:p>
            <a:pPr algn="ctr" defTabSz="913161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318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6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4" tIns="45660" rIns="91314" bIns="45660" rtlCol="0" anchor="ctr"/>
          <a:lstStyle/>
          <a:p>
            <a:pPr algn="ctr" defTabSz="913161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74"/>
            <a:ext cx="4272000" cy="460643"/>
          </a:xfrm>
        </p:spPr>
        <p:txBody>
          <a:bodyPr lIns="0" tIns="46738" bIns="46738" anchor="t" anchorCtr="0">
            <a:spAutoFit/>
          </a:bodyPr>
          <a:lstStyle>
            <a:lvl1pPr>
              <a:lnSpc>
                <a:spcPct val="85000"/>
              </a:lnSpc>
              <a:defRPr sz="2800" spc="-156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3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5CFE9-2A8B-41B2-8A5F-67053100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BF5-5890-0C4F-AFF4-B3BBB58139F2}" type="datetime1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8B1D99-C703-4A77-9034-D1BCC2C3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205A6-2AC4-4D76-930A-4B941A8C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92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4B9-A51E-E44E-9422-D8B577EB0E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086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22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90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23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21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22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63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79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44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66"/>
            <a:ext cx="3338547" cy="932022"/>
          </a:xfrm>
        </p:spPr>
        <p:txBody>
          <a:bodyPr wrap="square"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80097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02" tIns="58548" rIns="117102" bIns="58548" rtlCol="0" anchor="ctr"/>
          <a:lstStyle/>
          <a:p>
            <a:pPr algn="ctr" defTabSz="585504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720034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0" y="1294672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1060354">
            <a:noAutofit/>
          </a:bodyPr>
          <a:lstStyle>
            <a:lvl1pPr marL="0" marR="0" indent="0" algn="l" defTabSz="878244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19558" marR="0" lvl="0" indent="-219558" algn="l" defTabSz="878244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63525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02" tIns="58548" rIns="117102" bIns="58548" rtlCol="0" anchor="ctr"/>
          <a:lstStyle/>
          <a:p>
            <a:pPr algn="ctr" defTabSz="585504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6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57430-B94B-46DA-AD6E-63755BC2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3041D-E0D2-4B37-A31E-B37953BF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3B0B2-0AD8-4BD7-861B-FB002DF89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6457" indent="0">
              <a:buNone/>
              <a:defRPr sz="1400"/>
            </a:lvl2pPr>
            <a:lvl3pPr marL="912907" indent="0">
              <a:buNone/>
              <a:defRPr sz="1200"/>
            </a:lvl3pPr>
            <a:lvl4pPr marL="1369361" indent="0">
              <a:buNone/>
              <a:defRPr sz="1000"/>
            </a:lvl4pPr>
            <a:lvl5pPr marL="1825804" indent="0">
              <a:buNone/>
              <a:defRPr sz="1000"/>
            </a:lvl5pPr>
            <a:lvl6pPr marL="2282265" indent="0">
              <a:buNone/>
              <a:defRPr sz="1000"/>
            </a:lvl6pPr>
            <a:lvl7pPr marL="2738725" indent="0">
              <a:buNone/>
              <a:defRPr sz="1000"/>
            </a:lvl7pPr>
            <a:lvl8pPr marL="3195161" indent="0">
              <a:buNone/>
              <a:defRPr sz="1000"/>
            </a:lvl8pPr>
            <a:lvl9pPr marL="36516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DDE57F-50D2-4626-B8F6-BFED31D0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DFF7-F596-2548-BA25-DA3C92122E0B}" type="datetime1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E31401-FDA8-4A83-9BB6-F7BD92A9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B740E8-A04A-4372-989C-08526259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56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198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02" tIns="58548" rIns="117102" bIns="58548" rtlCol="0" anchor="ctr"/>
          <a:lstStyle/>
          <a:p>
            <a:pPr algn="ctr" defTabSz="585504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954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72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02" tIns="58548" rIns="117102" bIns="58548" rtlCol="0" anchor="ctr"/>
          <a:lstStyle/>
          <a:p>
            <a:pPr algn="ctr" defTabSz="585504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800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7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02" tIns="58548" rIns="117102" bIns="58548" rtlCol="0" anchor="ctr"/>
          <a:lstStyle/>
          <a:p>
            <a:pPr algn="ctr" defTabSz="585504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9"/>
            <a:ext cx="4272000" cy="526526"/>
          </a:xfrm>
        </p:spPr>
        <p:txBody>
          <a:bodyPr lIns="0" tIns="59930" bIns="5993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854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1F10-EFAB-C448-8055-6E55E80F47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630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30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5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13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54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4821512" y="0"/>
            <a:ext cx="66141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2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7026220" y="0"/>
            <a:ext cx="4233600" cy="624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79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01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заготовка для 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9" y="336961"/>
            <a:ext cx="3338547" cy="932062"/>
          </a:xfrm>
        </p:spPr>
        <p:txBody>
          <a:bodyPr wrap="square"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823687" y="-2160"/>
            <a:ext cx="7622400" cy="68601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9000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228CA-A763-4C6D-A1C0-5234B387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BD5EA5-41F9-4A9A-BB5E-F85C02A1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57" indent="0">
              <a:buNone/>
              <a:defRPr sz="2800"/>
            </a:lvl2pPr>
            <a:lvl3pPr marL="912907" indent="0">
              <a:buNone/>
              <a:defRPr sz="2400"/>
            </a:lvl3pPr>
            <a:lvl4pPr marL="1369361" indent="0">
              <a:buNone/>
              <a:defRPr sz="2100"/>
            </a:lvl4pPr>
            <a:lvl5pPr marL="1825804" indent="0">
              <a:buNone/>
              <a:defRPr sz="2100"/>
            </a:lvl5pPr>
            <a:lvl6pPr marL="2282265" indent="0">
              <a:buNone/>
              <a:defRPr sz="2100"/>
            </a:lvl6pPr>
            <a:lvl7pPr marL="2738725" indent="0">
              <a:buNone/>
              <a:defRPr sz="2100"/>
            </a:lvl7pPr>
            <a:lvl8pPr marL="3195161" indent="0">
              <a:buNone/>
              <a:defRPr sz="2100"/>
            </a:lvl8pPr>
            <a:lvl9pPr marL="3651608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3710B6-8C4C-478C-B93A-569B3A797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6457" indent="0">
              <a:buNone/>
              <a:defRPr sz="1400"/>
            </a:lvl2pPr>
            <a:lvl3pPr marL="912907" indent="0">
              <a:buNone/>
              <a:defRPr sz="1200"/>
            </a:lvl3pPr>
            <a:lvl4pPr marL="1369361" indent="0">
              <a:buNone/>
              <a:defRPr sz="1000"/>
            </a:lvl4pPr>
            <a:lvl5pPr marL="1825804" indent="0">
              <a:buNone/>
              <a:defRPr sz="1000"/>
            </a:lvl5pPr>
            <a:lvl6pPr marL="2282265" indent="0">
              <a:buNone/>
              <a:defRPr sz="1000"/>
            </a:lvl6pPr>
            <a:lvl7pPr marL="2738725" indent="0">
              <a:buNone/>
              <a:defRPr sz="1000"/>
            </a:lvl7pPr>
            <a:lvl8pPr marL="3195161" indent="0">
              <a:buNone/>
              <a:defRPr sz="1000"/>
            </a:lvl8pPr>
            <a:lvl9pPr marL="36516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AF332-AF00-494D-A30B-21E24D84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C5B4-1050-6941-912D-781AC2FE8B70}" type="datetime1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DDD75-661A-4613-9E64-03985CDF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0AD871-E7DC-43A2-8697-E66C15FD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778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9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39" tIns="58568" rIns="117139" bIns="58568" rtlCol="0" anchor="ctr"/>
          <a:lstStyle/>
          <a:p>
            <a:pPr algn="ctr" defTabSz="585688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96000" y="1829150"/>
            <a:ext cx="0" cy="502885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22487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6348211" y="2061824"/>
            <a:ext cx="2030400" cy="4190400"/>
          </a:xfrm>
          <a:prstGeom prst="roundRect">
            <a:avLst>
              <a:gd name="adj" fmla="val 145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72221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рисун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29" y="1294663"/>
            <a:ext cx="4742745" cy="2289599"/>
          </a:xfrm>
          <a:custGeom>
            <a:avLst/>
            <a:gdLst>
              <a:gd name="connsiteX0" fmla="*/ 0 w 3557059"/>
              <a:gd name="connsiteY0" fmla="*/ 0 h 1907999"/>
              <a:gd name="connsiteX1" fmla="*/ 2603059 w 3557059"/>
              <a:gd name="connsiteY1" fmla="*/ 0 h 1907999"/>
              <a:gd name="connsiteX2" fmla="*/ 3557059 w 3557059"/>
              <a:gd name="connsiteY2" fmla="*/ 954000 h 1907999"/>
              <a:gd name="connsiteX3" fmla="*/ 2700600 w 3557059"/>
              <a:gd name="connsiteY3" fmla="*/ 1903075 h 1907999"/>
              <a:gd name="connsiteX4" fmla="*/ 2603079 w 3557059"/>
              <a:gd name="connsiteY4" fmla="*/ 1907999 h 1907999"/>
              <a:gd name="connsiteX5" fmla="*/ 0 w 3557059"/>
              <a:gd name="connsiteY5" fmla="*/ 1907999 h 19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7059" h="1907999">
                <a:moveTo>
                  <a:pt x="0" y="0"/>
                </a:moveTo>
                <a:lnTo>
                  <a:pt x="2603059" y="0"/>
                </a:lnTo>
                <a:cubicBezTo>
                  <a:pt x="3129939" y="0"/>
                  <a:pt x="3557059" y="427120"/>
                  <a:pt x="3557059" y="954000"/>
                </a:cubicBezTo>
                <a:cubicBezTo>
                  <a:pt x="3557059" y="1447950"/>
                  <a:pt x="3181661" y="1854220"/>
                  <a:pt x="2700600" y="1903075"/>
                </a:cubicBezTo>
                <a:lnTo>
                  <a:pt x="2603079" y="1907999"/>
                </a:lnTo>
                <a:lnTo>
                  <a:pt x="0" y="190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2213" y="1294638"/>
            <a:ext cx="5789787" cy="2289600"/>
          </a:xfrm>
          <a:custGeom>
            <a:avLst/>
            <a:gdLst>
              <a:gd name="connsiteX0" fmla="*/ 467097 w 4342340"/>
              <a:gd name="connsiteY0" fmla="*/ 0 h 1908000"/>
              <a:gd name="connsiteX1" fmla="*/ 4342340 w 4342340"/>
              <a:gd name="connsiteY1" fmla="*/ 0 h 1908000"/>
              <a:gd name="connsiteX2" fmla="*/ 4342340 w 4342340"/>
              <a:gd name="connsiteY2" fmla="*/ 1908000 h 1908000"/>
              <a:gd name="connsiteX3" fmla="*/ 467097 w 4342340"/>
              <a:gd name="connsiteY3" fmla="*/ 1908000 h 1908000"/>
              <a:gd name="connsiteX4" fmla="*/ 0 w 4342340"/>
              <a:gd name="connsiteY4" fmla="*/ 95400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2340" h="1908000">
                <a:moveTo>
                  <a:pt x="467097" y="0"/>
                </a:moveTo>
                <a:lnTo>
                  <a:pt x="4342340" y="0"/>
                </a:lnTo>
                <a:lnTo>
                  <a:pt x="4342340" y="1908000"/>
                </a:lnTo>
                <a:lnTo>
                  <a:pt x="467097" y="1908000"/>
                </a:lnTo>
                <a:lnTo>
                  <a:pt x="0" y="954000"/>
                </a:lnTo>
                <a:close/>
              </a:path>
            </a:pathLst>
          </a:custGeom>
        </p:spPr>
        <p:txBody>
          <a:bodyPr wrap="square" lIns="1060692">
            <a:noAutofit/>
          </a:bodyPr>
          <a:lstStyle>
            <a:lvl1pPr marL="0" marR="0" indent="0" algn="l" defTabSz="878526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19628" marR="0" lvl="0" indent="-219628" algn="l" defTabSz="878526" rtl="0" eaLnBrk="1" fontAlgn="auto" latinLnBrk="0" hangingPunct="1">
              <a:lnSpc>
                <a:spcPct val="90000"/>
              </a:lnSpc>
              <a:spcBef>
                <a:spcPts val="96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76956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39" tIns="58568" rIns="117139" bIns="58568" rtlCol="0" anchor="ctr"/>
          <a:lstStyle/>
          <a:p>
            <a:pPr algn="ctr" defTabSz="585688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025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995187" y="0"/>
            <a:ext cx="51968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39" tIns="58568" rIns="117139" bIns="58568" rtlCol="0" anchor="ctr"/>
          <a:lstStyle/>
          <a:p>
            <a:pPr algn="ctr" defTabSz="585688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40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845961" y="0"/>
            <a:ext cx="734606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39" tIns="58568" rIns="117139" bIns="58568" rtlCol="0" anchor="ctr"/>
          <a:lstStyle/>
          <a:p>
            <a:pPr algn="ctr" defTabSz="585688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80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пол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" y="0"/>
            <a:ext cx="46624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sx="101000" sy="101000" algn="r" rotWithShape="0">
              <a:srgbClr val="B81F54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39" tIns="58568" rIns="117139" bIns="58568" rtlCol="0" anchor="ctr"/>
          <a:lstStyle/>
          <a:p>
            <a:pPr algn="ctr" defTabSz="585688"/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3"/>
            <a:ext cx="4272000" cy="526567"/>
          </a:xfrm>
        </p:spPr>
        <p:txBody>
          <a:bodyPr lIns="0" tIns="59950" bIns="59950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225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70F5-08AA-3945-BAE0-BA99CC1D8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9849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68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и 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59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87" y="336961"/>
            <a:ext cx="4272000" cy="526613"/>
          </a:xfrm>
        </p:spPr>
        <p:txBody>
          <a:bodyPr lIns="0" tIns="59973" bIns="59973" anchor="t" anchorCtr="0">
            <a:spAutoFit/>
          </a:bodyPr>
          <a:lstStyle>
            <a:lvl1pPr>
              <a:lnSpc>
                <a:spcPct val="85000"/>
              </a:lnSpc>
              <a:defRPr sz="3100" spc="-167" baseline="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5" y="6390355"/>
            <a:ext cx="319304" cy="259200"/>
          </a:xfrm>
          <a:prstGeom prst="rect">
            <a:avLst/>
          </a:prstGeom>
        </p:spPr>
      </p:pic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740" y="6343147"/>
            <a:ext cx="599440" cy="276998"/>
          </a:xfrm>
        </p:spPr>
        <p:txBody>
          <a:bodyPr lIns="0" rIns="0">
            <a:noAutofit/>
          </a:bodyPr>
          <a:lstStyle>
            <a:lvl1pPr algn="ctr">
              <a:lnSpc>
                <a:spcPct val="100000"/>
              </a:lnSpc>
              <a:defRPr b="1" kern="800" baseline="0">
                <a:solidFill>
                  <a:srgbClr val="323232"/>
                </a:solidFill>
                <a:latin typeface="+mj-lt"/>
              </a:defRPr>
            </a:lvl1pPr>
          </a:lstStyle>
          <a:p>
            <a:fld id="{2E5F70B6-2C4C-4D81-A7BF-D3AA73B1EE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2501" y="2431086"/>
            <a:ext cx="11769513" cy="38176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8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5.xml"/><Relationship Id="rId7" Type="http://schemas.openxmlformats.org/officeDocument/2006/relationships/theme" Target="../theme/theme1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6.xml"/><Relationship Id="rId9" Type="http://schemas.openxmlformats.org/officeDocument/2006/relationships/oleObject" Target="../embeddings/oleObject14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BACCB-2613-4320-BE52-00FA52B6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87" tIns="45647" rIns="91287" bIns="4564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7872E-09D2-453A-9A5E-4125F26E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87" tIns="45647" rIns="91287" bIns="456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B66DF-F039-437F-9422-B119502CC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 vert="horz" lIns="91287" tIns="45647" rIns="91287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B8DD-8B5E-9A4A-A50E-BB672EAB9E28}" type="datetime1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5FA12-7549-4674-87B5-0C9E6419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 vert="horz" lIns="91287" tIns="45647" rIns="91287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5BB67-5B84-49A6-A1E5-99B4D903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 vert="horz" lIns="91287" tIns="45647" rIns="91287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C72E-B16D-443E-BFD3-28C0F7413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290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2" indent="-228232" algn="l" defTabSz="9129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84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34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72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35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497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52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378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37" indent="-228232" algn="l" defTabSz="9129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7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07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61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04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65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25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61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08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130"/>
            <a:fld id="{58BA8925-717C-2647-856C-0DE56243E2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13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6130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8613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0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hdr="0" ftr="0" dt="0"/>
  <p:txStyles>
    <p:titleStyle>
      <a:lvl1pPr algn="l" defTabSz="879196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799" indent="-219799" algn="l" defTabSz="879196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397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995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592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190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88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86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84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581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98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96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93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91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89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87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782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2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91"/>
          <a:ext cx="317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9" imgW="359" imgH="360" progId="TCLayout.ActiveDocument.1">
                  <p:embed/>
                </p:oleObj>
              </mc:Choice>
              <mc:Fallback>
                <p:oleObj name="Слайд think-cell" r:id="rId9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1"/>
                        <a:ext cx="317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48" y="1413243"/>
            <a:ext cx="11617249" cy="47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51" tIns="60923" rIns="121851" bIns="6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2219" y="6452310"/>
            <a:ext cx="2845170" cy="32316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500" b="1">
                <a:solidFill>
                  <a:srgbClr val="25335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7EBD638-8BAD-4D4F-B71A-D96FCB8E2235}" type="slidenum">
              <a:rPr lang="ru-RU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" y="6540179"/>
            <a:ext cx="1875206" cy="17805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62592" y="274578"/>
            <a:ext cx="11594797" cy="4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1" tIns="60923" rIns="121851" bIns="609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261382"/>
            <a:ext cx="656171" cy="503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" y="189390"/>
            <a:ext cx="1008243" cy="7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4" r:id="rId5"/>
    <p:sldLayoutId id="2147483815" r:id="rId6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5335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609468" algn="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0080"/>
          </a:solidFill>
          <a:latin typeface="Arial" charset="0"/>
        </a:defRPr>
      </a:lvl6pPr>
      <a:lvl7pPr marL="1218936" algn="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0080"/>
          </a:solidFill>
          <a:latin typeface="Arial" charset="0"/>
        </a:defRPr>
      </a:lvl7pPr>
      <a:lvl8pPr marL="1828403" algn="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0080"/>
          </a:solidFill>
          <a:latin typeface="Arial" charset="0"/>
        </a:defRPr>
      </a:lvl8pPr>
      <a:lvl9pPr marL="2437871" algn="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000080"/>
          </a:solidFill>
          <a:latin typeface="Arial" charset="0"/>
        </a:defRPr>
      </a:lvl9pPr>
    </p:titleStyle>
    <p:bodyStyle>
      <a:lvl1pPr marL="455526" indent="-455526" algn="l" rtl="0" eaLnBrk="1" fontAlgn="base" hangingPunct="1">
        <a:spcBef>
          <a:spcPct val="20000"/>
        </a:spcBef>
        <a:spcAft>
          <a:spcPct val="0"/>
        </a:spcAft>
        <a:buClr>
          <a:srgbClr val="253359"/>
        </a:buClr>
        <a:buSzPct val="100000"/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988824" indent="-379341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0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1522120" indent="-303156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0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2131604" indent="-303156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2741088" indent="-303156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3352072" indent="-304733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6pPr>
      <a:lvl7pPr marL="3961540" indent="-304733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7pPr>
      <a:lvl8pPr marL="4571007" indent="-304733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8pPr>
      <a:lvl9pPr marL="5180477" indent="-304733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2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19" y="1595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0" imgW="359" imgH="360" progId="TCLayout.ActiveDocument.1">
                  <p:embed/>
                </p:oleObj>
              </mc:Choice>
              <mc:Fallback>
                <p:oleObj name="Слайд think-cell" r:id="rId10" imgW="359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2767" y="404820"/>
            <a:ext cx="10462684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7" rIns="91287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242" y="1600206"/>
            <a:ext cx="116183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7" rIns="91287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97"/>
            <a:ext cx="28448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7" rIns="91287" bIns="45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4C7A8-9267-F446-A23D-71E06E67E9B8}" type="datetime1">
              <a:rPr lang="ru-RU" altLang="ru-RU" smtClean="0"/>
              <a:t>28.12.2023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7" rIns="91287" bIns="45647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084" y="6659582"/>
            <a:ext cx="2844800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7" rIns="91287" bIns="45647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66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3FD4F-9056-4951-8260-61B3EEB6584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" y="404820"/>
            <a:ext cx="109643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5833" y="6670233"/>
            <a:ext cx="2305051" cy="21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47" rIns="0" bIns="45647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©  </a:t>
            </a:r>
            <a:r>
              <a:rPr lang="ru-RU" altLang="ru-RU" sz="800" b="1" dirty="0">
                <a:solidFill>
                  <a:srgbClr val="000066"/>
                </a:solidFill>
                <a:latin typeface="Arial" charset="0"/>
                <a:cs typeface="Arial" charset="0"/>
              </a:rPr>
              <a:t>КОНСАЛТ НЭКСТ</a:t>
            </a:r>
            <a:endParaRPr lang="ru-RU" altLang="ru-RU" sz="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6457" algn="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charset="0"/>
        </a:defRPr>
      </a:lvl6pPr>
      <a:lvl7pPr marL="912907" algn="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charset="0"/>
        </a:defRPr>
      </a:lvl7pPr>
      <a:lvl8pPr marL="1369361" algn="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charset="0"/>
        </a:defRPr>
      </a:lvl8pPr>
      <a:lvl9pPr marL="1825804" algn="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charset="0"/>
        </a:defRPr>
      </a:lvl9pPr>
    </p:titleStyle>
    <p:bodyStyle>
      <a:lvl1pPr marL="342339" indent="-34233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738" indent="-285277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00000"/>
        <a:buFont typeface="Arial" charset="0"/>
        <a:buChar char="•"/>
        <a:defRPr sz="2100">
          <a:solidFill>
            <a:schemeClr val="tx1"/>
          </a:solidFill>
          <a:latin typeface="+mn-lt"/>
        </a:defRPr>
      </a:lvl2pPr>
      <a:lvl3pPr marL="1255250" indent="-34233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597572" indent="-228232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•"/>
        <a:defRPr sz="1500">
          <a:solidFill>
            <a:schemeClr val="tx1"/>
          </a:solidFill>
          <a:latin typeface="+mn-lt"/>
        </a:defRPr>
      </a:lvl4pPr>
      <a:lvl5pPr marL="2054035" indent="-228232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400">
          <a:solidFill>
            <a:schemeClr val="tx1"/>
          </a:solidFill>
          <a:latin typeface="+mn-lt"/>
        </a:defRPr>
      </a:lvl5pPr>
      <a:lvl6pPr marL="2510497" indent="-228232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6pPr>
      <a:lvl7pPr marL="2966952" indent="-228232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7pPr>
      <a:lvl8pPr marL="3423378" indent="-228232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8pPr>
      <a:lvl9pPr marL="3879837" indent="-228232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7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07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61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04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65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25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61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08" algn="l" defTabSz="9129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87" tIns="45647" rIns="91287" bIns="45647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87" tIns="45647" rIns="91287" bIns="456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 vert="horz" lIns="91287" tIns="45647" rIns="91287" bIns="4564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1EE9-F42D-C24B-A6D1-7894323E29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 vert="horz" lIns="91287" tIns="45647" rIns="91287" bIns="4564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 vert="horz" lIns="91287" tIns="45647" rIns="91287" bIns="4564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821611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383" indent="-205383" algn="l" defTabSz="821611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198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018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7814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629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412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0234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1049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850" indent="-205383" algn="l" defTabSz="821611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0796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1611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2390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43219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54035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64832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640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6434" algn="l" defTabSz="82161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052" tIns="58523" rIns="117052" bIns="58523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052" tIns="58523" rIns="117052" bIns="5852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7"/>
            <a:ext cx="2743200" cy="365125"/>
          </a:xfrm>
          <a:prstGeom prst="rect">
            <a:avLst/>
          </a:prstGeom>
        </p:spPr>
        <p:txBody>
          <a:bodyPr vert="horz" lIns="117052" tIns="58523" rIns="117052" bIns="5852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247"/>
            <a:fld id="{4FDD3214-FF7F-AD4C-A147-1CEFCCD49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7"/>
            <a:ext cx="4114800" cy="365125"/>
          </a:xfrm>
          <a:prstGeom prst="rect">
            <a:avLst/>
          </a:prstGeom>
        </p:spPr>
        <p:txBody>
          <a:bodyPr vert="horz" lIns="117052" tIns="58523" rIns="117052" bIns="5852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24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7"/>
            <a:ext cx="2743200" cy="365125"/>
          </a:xfrm>
          <a:prstGeom prst="rect">
            <a:avLst/>
          </a:prstGeom>
        </p:spPr>
        <p:txBody>
          <a:bodyPr vert="horz" lIns="117052" tIns="58523" rIns="117052" bIns="5852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247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8524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877856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9" indent="-219459" algn="l" defTabSz="877856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90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319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54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75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4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050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975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885" indent="-219459" algn="l" defTabSz="87785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8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56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6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714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3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584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508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425" algn="l" defTabSz="8778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071" tIns="58532" rIns="117071" bIns="58532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071" tIns="58532" rIns="117071" bIns="5853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117071" tIns="58532" rIns="117071" bIns="585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341"/>
            <a:fld id="{E27C98A4-7068-D84D-9D5D-B8A6AD98B6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117071" tIns="58532" rIns="117071" bIns="585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34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117071" tIns="58532" rIns="117071" bIns="585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341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8534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l" defTabSz="877997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95" indent="-219495" algn="l" defTabSz="87799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95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500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491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510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506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2503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82" indent="-219495" algn="l" defTabSz="877997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90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7997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006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995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5013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4005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3000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989" algn="l" defTabSz="8779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14" tIns="45660" rIns="91314" bIns="4566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14" tIns="45660" rIns="91314" bIns="4566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314" tIns="45660" rIns="91314" bIns="4566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1"/>
            <a:fld id="{9FC9092A-A3C1-4E40-84C5-B98AE77D34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314" tIns="45660" rIns="91314" bIns="4566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314" tIns="45660" rIns="91314" bIns="4566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1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0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defTabSz="82183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441" indent="-205441" algn="l" defTabSz="821838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371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305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18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143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48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0982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1910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2828" indent="-205441" algn="l" defTabSz="82183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0913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1838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2740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43680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54609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65523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6446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7357" algn="l" defTabSz="8218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102" tIns="58548" rIns="117102" bIns="58548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102" tIns="58548" rIns="117102" bIns="585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504"/>
            <a:fld id="{CD14FBA6-D959-A64A-AA8A-BE8B41A9E9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50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117102" tIns="58548" rIns="117102" bIns="585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504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8550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ftr="0" dt="0"/>
  <p:txStyles>
    <p:titleStyle>
      <a:lvl1pPr algn="l" defTabSz="878244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558" indent="-219558" algn="l" defTabSz="878244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8681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804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931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048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185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4305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3425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2531" indent="-219558" algn="l" defTabSz="8782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114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244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374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6489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5625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4742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3862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2975" algn="l" defTabSz="878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139" tIns="58568" rIns="117139" bIns="58568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139" tIns="58568" rIns="117139" bIns="585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688"/>
            <a:fld id="{FDA93F62-5C6F-5846-B6E7-5BB310764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68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117139" tIns="58568" rIns="117139" bIns="585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688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8568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hdr="0" ftr="0" dt="0"/>
  <p:txStyles>
    <p:titleStyle>
      <a:lvl1pPr algn="l" defTabSz="878526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628" indent="-219628" algn="l" defTabSz="878526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8893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157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423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682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956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218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4480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3731" indent="-219628" algn="l" defTabSz="87852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58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526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795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053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6325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586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846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4103" algn="l" defTabSz="878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180" tIns="58589" rIns="117180" bIns="58589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180" tIns="58589" rIns="117180" bIns="585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897"/>
            <a:fld id="{1FFC4944-0BCE-FE40-AF14-E7634AC93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89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117180" tIns="58589" rIns="117180" bIns="585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5897"/>
            <a:fld id="{2E5F70B6-2C4C-4D81-A7BF-D3AA73B1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8589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hdr="0" ftr="0" dt="0"/>
  <p:txStyles>
    <p:titleStyle>
      <a:lvl1pPr algn="l" defTabSz="878844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709" indent="-219709" algn="l" defTabSz="878844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131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53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977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398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824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245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666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081" indent="-219709" algn="l" defTabSz="878844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18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44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268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686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113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533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5954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372" algn="l" defTabSz="8788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375" y="2973187"/>
            <a:ext cx="7967148" cy="1384847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pPr algn="ctr"/>
            <a:r>
              <a:rPr lang="ru-RU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О результатах внедрения целевой модели рынка тепловой энергии и задачах на дальнейшую перспективу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9770" t="25708" r="31609" b="30871"/>
          <a:stretch>
            <a:fillRect/>
          </a:stretch>
        </p:blipFill>
        <p:spPr bwMode="auto">
          <a:xfrm>
            <a:off x="9839145" y="188676"/>
            <a:ext cx="1964931" cy="15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48797" y="5998768"/>
            <a:ext cx="2629099" cy="307629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pPr algn="r"/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Москва 2023</a:t>
            </a:r>
          </a:p>
        </p:txBody>
      </p:sp>
    </p:spTree>
    <p:extLst>
      <p:ext uri="{BB962C8B-B14F-4D97-AF65-F5344CB8AC3E}">
        <p14:creationId xmlns:p14="http://schemas.microsoft.com/office/powerpoint/2010/main" val="377962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555167" y="143297"/>
            <a:ext cx="887616" cy="6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444503" y="9550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4501" y="277621"/>
            <a:ext cx="10299699" cy="738516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Альтернативная котельная – пример реализации принципов клиентоцентричности в теплоснабжении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5765" y="1130652"/>
            <a:ext cx="110070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Клиентоцентричная модель*: </a:t>
            </a:r>
          </a:p>
          <a:p>
            <a:pPr marL="266700">
              <a:spcAft>
                <a:spcPts val="1200"/>
              </a:spcAft>
              <a:defRPr/>
            </a:pP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упрощена </a:t>
            </a:r>
            <a:r>
              <a:rPr lang="ru-RU" alt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система обращения граждан 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по вопросам качества теплоснабжения</a:t>
            </a:r>
            <a:r>
              <a:rPr lang="ru-RU" altLang="ru-RU" sz="1600" b="1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перед потребителями;</a:t>
            </a:r>
          </a:p>
          <a:p>
            <a:pPr marL="266700"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для ЕТО 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введены значительные 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«штрафы» за нарушение качества теплоснабжения </a:t>
            </a: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(сопоставимые с стоимостью электроотопления - </a:t>
            </a: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2,5-3 раза больше чем плата за отопление</a:t>
            </a: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– возможно снижение платы за отопление </a:t>
            </a:r>
            <a:r>
              <a:rPr 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до 0 руб;</a:t>
            </a:r>
          </a:p>
          <a:p>
            <a:pPr marL="266700">
              <a:spcAft>
                <a:spcPts val="1200"/>
              </a:spcAft>
              <a:defRPr/>
            </a:pPr>
            <a:r>
              <a:rPr 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- сформирована система прозрачных и простых правил определения цены </a:t>
            </a: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</a:rPr>
              <a:t>теплоснабжения для потребителей; </a:t>
            </a:r>
          </a:p>
          <a:p>
            <a:pPr marL="266700">
              <a:spcAft>
                <a:spcPts val="120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</a:rPr>
              <a:t>- 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ЕТО отвечает за работоспособность и развитие всей системы теплоснабжения, </a:t>
            </a: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включая теплосети, теплоисточники, в том числе бесхозяйные объекты теплоснабжения;</a:t>
            </a:r>
          </a:p>
          <a:p>
            <a:pPr marL="266700"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введена система государственного и муниципального контроля </a:t>
            </a: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исполнением обязательств ЕТО.</a:t>
            </a:r>
            <a:endParaRPr lang="ru-RU" altLang="ru-RU" sz="1600" b="1" kern="0" dirty="0">
              <a:solidFill>
                <a:srgbClr val="F26E25"/>
              </a:solidFill>
              <a:latin typeface="Helvetica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Гарантии инвестору, предусмотренные Альткотельной </a:t>
            </a: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повысили доверие банковской системы и институтов развития к сфере теплоснабжения, обеспечив 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</a:rPr>
              <a:t>п</a:t>
            </a:r>
            <a:r>
              <a:rPr lang="ru-RU" altLang="ru-RU" sz="1600" b="1" kern="0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ривлечение масштабных инвестиций</a:t>
            </a:r>
            <a:r>
              <a:rPr lang="ru-RU" altLang="ru-RU" sz="1600" b="1" kern="0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ru-RU" altLang="ru-RU" sz="1600" kern="0" dirty="0">
                <a:solidFill>
                  <a:srgbClr val="000000"/>
                </a:solidFill>
                <a:latin typeface="Helvetica" panose="020B0604020202020204" pitchFamily="34" charset="0"/>
              </a:rPr>
              <a:t>Во исполнение Указа П</a:t>
            </a: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</a:rPr>
              <a:t>резидента Российской Федерации от 21 июля 2020 г. №</a:t>
            </a:r>
            <a:r>
              <a:rPr lang="en" sz="1600" kern="0" dirty="0">
                <a:solidFill>
                  <a:srgbClr val="000000"/>
                </a:solidFill>
                <a:latin typeface="Helvetica" panose="020B0604020202020204" pitchFamily="34" charset="0"/>
              </a:rPr>
              <a:t> 474 </a:t>
            </a:r>
            <a:r>
              <a:rPr lang="ru-RU" sz="1600" kern="0" dirty="0">
                <a:solidFill>
                  <a:srgbClr val="000000"/>
                </a:solidFill>
                <a:latin typeface="Helvetica" panose="020B0604020202020204" pitchFamily="34" charset="0"/>
              </a:rPr>
              <a:t>«О национальных целях развития Российской Федерации на период до 2030 года» Правительством Российской Федерации утвержден Единый план по достижению национальных целей развития Российской Федерации на период до 2024 года и на плановый период до 2030 года, в рамках которого основное внимание уделено клиентоцентричности государственного управления всеми сферами экономики включая сферу теплоснабжения</a:t>
            </a:r>
            <a:endParaRPr lang="ru-RU" altLang="ru-RU" sz="1400" kern="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6E45368D-496D-41EE-EFE1-3AF773FC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1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419102" y="8325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555167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444502" y="310366"/>
            <a:ext cx="1019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Задачи на дальнейшую перспективу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502" y="938136"/>
            <a:ext cx="11593700" cy="5611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defTabSz="895255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Стабильные и взаимные гарантии по развитию систем теплоснабжения и возврате инвестиций, основанные на принципе непрерывности функционирования Альтернативной котельной - </a:t>
            </a:r>
            <a:r>
              <a:rPr lang="ru-RU" sz="1600" dirty="0">
                <a:latin typeface="Helvetica" panose="020B0604020202020204" pitchFamily="34" charset="0"/>
              </a:rPr>
              <a:t>наша задача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доработать</a:t>
            </a:r>
            <a:r>
              <a:rPr lang="ru-RU" sz="1600" dirty="0">
                <a:latin typeface="Helvetica" panose="020B0604020202020204" pitchFamily="34" charset="0"/>
              </a:rPr>
              <a:t> механизм Альтернативной котельной таким образом, чтобы осуществлялось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безусловное исполнение</a:t>
            </a:r>
            <a:r>
              <a:rPr lang="ru-RU" sz="1600" dirty="0">
                <a:latin typeface="Helvetica" panose="020B0604020202020204" pitchFamily="34" charset="0"/>
              </a:rPr>
              <a:t> условий соглашения и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введения санкций </a:t>
            </a:r>
            <a:r>
              <a:rPr lang="ru-RU" sz="1600" dirty="0">
                <a:latin typeface="Helvetica" panose="020B0604020202020204" pitchFamily="34" charset="0"/>
              </a:rPr>
              <a:t>в отношении сторон, уклоняющихся от заключения соглашений</a:t>
            </a:r>
          </a:p>
          <a:p>
            <a:pPr marL="361950" indent="-361950" defTabSz="895255">
              <a:lnSpc>
                <a:spcPct val="11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Совершенствование механизма Альтернативной котельной на основе анализа результатов деятельности:</a:t>
            </a:r>
          </a:p>
          <a:p>
            <a:pPr marL="358775" defTabSz="895255">
              <a:lnSpc>
                <a:spcPct val="110000"/>
              </a:lnSpc>
              <a:buClr>
                <a:srgbClr val="002060"/>
              </a:buClr>
            </a:pPr>
            <a:r>
              <a:rPr lang="ru-RU" sz="1600" dirty="0">
                <a:latin typeface="Helvetica" panose="020B0604020202020204" pitchFamily="34" charset="0"/>
              </a:rPr>
              <a:t>-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определение</a:t>
            </a:r>
            <a:r>
              <a:rPr lang="ru-RU" sz="1600" dirty="0">
                <a:latin typeface="Helvetica" panose="020B0604020202020204" pitchFamily="34" charset="0"/>
              </a:rPr>
              <a:t> условий деятельности новых теплоснабжающих и теплосетевых организаций не являющихся ЕТО;</a:t>
            </a:r>
          </a:p>
          <a:p>
            <a:pPr marL="358775" defTabSz="895255">
              <a:lnSpc>
                <a:spcPct val="110000"/>
              </a:lnSpc>
              <a:buClr>
                <a:srgbClr val="002060"/>
              </a:buClr>
            </a:pPr>
            <a:r>
              <a:rPr lang="ru-RU" sz="1600" dirty="0">
                <a:latin typeface="Helvetica" panose="020B0604020202020204" pitchFamily="34" charset="0"/>
              </a:rPr>
              <a:t>-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определение</a:t>
            </a:r>
            <a:r>
              <a:rPr lang="ru-RU" sz="1600" dirty="0">
                <a:latin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параметров</a:t>
            </a:r>
            <a:r>
              <a:rPr lang="ru-RU" sz="1600" dirty="0">
                <a:latin typeface="Helvetica" panose="020B0604020202020204" pitchFamily="34" charset="0"/>
              </a:rPr>
              <a:t> заключения соглашений для новых систем теплоснабжения и ЕТО;</a:t>
            </a:r>
          </a:p>
          <a:p>
            <a:pPr marL="358775" defTabSz="895255">
              <a:lnSpc>
                <a:spcPct val="110000"/>
              </a:lnSpc>
              <a:buClr>
                <a:srgbClr val="002060"/>
              </a:buClr>
            </a:pPr>
            <a:r>
              <a:rPr lang="ru-RU" sz="1600" dirty="0">
                <a:latin typeface="Helvetica" panose="020B0604020202020204" pitchFamily="34" charset="0"/>
              </a:rPr>
              <a:t>- 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упрощение</a:t>
            </a:r>
            <a:r>
              <a:rPr lang="ru-RU" sz="1600" dirty="0">
                <a:latin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порядка</a:t>
            </a:r>
            <a:r>
              <a:rPr lang="ru-RU" sz="1600" dirty="0">
                <a:latin typeface="Helvetica" panose="020B0604020202020204" pitchFamily="34" charset="0"/>
              </a:rPr>
              <a:t> ценообразования при осуществлении теплоснабжения за пределами города ценовой зоны теплоснабжения;</a:t>
            </a:r>
          </a:p>
          <a:p>
            <a:pPr marL="358775" defTabSz="895255">
              <a:lnSpc>
                <a:spcPct val="110000"/>
              </a:lnSpc>
              <a:buClr>
                <a:srgbClr val="002060"/>
              </a:buClr>
            </a:pPr>
            <a:r>
              <a:rPr lang="ru-RU" sz="1600" dirty="0">
                <a:latin typeface="Helvetica" panose="020B0604020202020204" pitchFamily="34" charset="0"/>
              </a:rPr>
              <a:t>-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повышение качества </a:t>
            </a:r>
            <a:r>
              <a:rPr lang="ru-RU" sz="1600" dirty="0">
                <a:latin typeface="Helvetica" panose="020B0604020202020204" pitchFamily="34" charset="0"/>
              </a:rPr>
              <a:t>планирования развития систем теплоснабжения </a:t>
            </a: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в схемах теплоснабжения</a:t>
            </a:r>
          </a:p>
          <a:p>
            <a:pPr marL="358775" defTabSz="895255">
              <a:lnSpc>
                <a:spcPct val="110000"/>
              </a:lnSpc>
              <a:buClr>
                <a:srgbClr val="002060"/>
              </a:buClr>
            </a:pPr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реализация комплексного подхода к снижению стоимости привлеченного заемного капитала:</a:t>
            </a:r>
          </a:p>
          <a:p>
            <a:pPr marL="717550" indent="-92075" defTabSz="895255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</a:rPr>
              <a:t>  </a:t>
            </a:r>
            <a:r>
              <a:rPr lang="ru-RU" sz="1600" dirty="0">
                <a:latin typeface="Helvetica" panose="020B0604020202020204" pitchFamily="34" charset="0"/>
              </a:rPr>
              <a:t>механизм концессий</a:t>
            </a:r>
          </a:p>
          <a:p>
            <a:pPr marL="717550" indent="-92075" defTabSz="895255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  налоговые льготы</a:t>
            </a:r>
          </a:p>
          <a:p>
            <a:pPr marL="717550" indent="-92075" defTabSz="895255">
              <a:lnSpc>
                <a:spcPct val="110000"/>
              </a:lnSpc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  институты развития в сфере ЖКХ</a:t>
            </a:r>
          </a:p>
          <a:p>
            <a:pPr marL="361950" indent="-361950" defTabSz="895255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26E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Публикация основных результатов (лучших практик) правоприменения механизма Альтернативной котельной - </a:t>
            </a:r>
            <a:r>
              <a:rPr lang="ru-RU" sz="1600" dirty="0">
                <a:latin typeface="Helvetica" panose="020B0604020202020204" pitchFamily="34" charset="0"/>
              </a:rPr>
              <a:t>«белая книга», обзор основных вопросов при входе в ценовые зоны теплоснабжения, результаты анализа сложных ситуаций и примеры их решения</a:t>
            </a:r>
          </a:p>
        </p:txBody>
      </p:sp>
      <p:sp>
        <p:nvSpPr>
          <p:cNvPr id="10" name="Номер слайда 15">
            <a:extLst>
              <a:ext uri="{FF2B5EF4-FFF2-40B4-BE49-F238E27FC236}">
                <a16:creationId xmlns:a16="http://schemas.microsoft.com/office/drawing/2014/main" id="{C78847C1-AD0A-C609-8ACB-E14A5DDB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8912" y="5547333"/>
            <a:ext cx="2095053" cy="877357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r>
              <a:rPr lang="en-US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&gt;13</a:t>
            </a:r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млн человек</a:t>
            </a: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проживают в ценовых зонах теплоснабжения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28" y="5547333"/>
            <a:ext cx="2905280" cy="1041505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городов  в </a:t>
            </a:r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регионах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отнесены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 ценовой зоне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теплоснабжения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69281" y="5646399"/>
            <a:ext cx="1880208" cy="1197701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pPr>
              <a:lnSpc>
                <a:spcPts val="1667"/>
              </a:lnSpc>
            </a:pPr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2,4- 4 </a:t>
            </a:r>
            <a:r>
              <a:rPr lang="ru-RU" sz="1300" b="1" dirty="0"/>
              <a:t>раза </a:t>
            </a:r>
            <a:br>
              <a:rPr lang="ru-RU" sz="1300" b="1" dirty="0"/>
            </a:b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вырос</a:t>
            </a:r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суммарный объем инвестиций по сравнению с тарифным регулированием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D62A3A-3C5C-436A-A275-BC59D0B5717F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555167" y="143297"/>
            <a:ext cx="887616" cy="6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99FDC-D4F6-6347-800C-C3A7B065FA30}"/>
              </a:ext>
            </a:extLst>
          </p:cNvPr>
          <p:cNvSpPr txBox="1"/>
          <p:nvPr/>
        </p:nvSpPr>
        <p:spPr>
          <a:xfrm>
            <a:off x="444557" y="453629"/>
            <a:ext cx="9955095" cy="415351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Ценовые зоны теплоснабжения: география и основные показатели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B28FB0D-1056-1842-AFDC-3364DEF93CD6}"/>
              </a:ext>
            </a:extLst>
          </p:cNvPr>
          <p:cNvCxnSpPr>
            <a:cxnSpLocks/>
          </p:cNvCxnSpPr>
          <p:nvPr/>
        </p:nvCxnSpPr>
        <p:spPr>
          <a:xfrm>
            <a:off x="444503" y="9087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67" y="1013917"/>
            <a:ext cx="9795025" cy="44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37986" y="5547333"/>
            <a:ext cx="1669133" cy="1296767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r>
              <a:rPr lang="en-US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297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млрд ₽</a:t>
            </a: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объем инвестиций (с НДС)</a:t>
            </a: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за весь период реализации проектов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5134" y="5547333"/>
            <a:ext cx="2095053" cy="641395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города – </a:t>
            </a:r>
          </a:p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миллионника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964305" y="3256360"/>
            <a:ext cx="1076083" cy="230832"/>
            <a:chOff x="3987165" y="3203020"/>
            <a:chExt cx="1076083" cy="230832"/>
          </a:xfrm>
        </p:grpSpPr>
        <p:sp>
          <p:nvSpPr>
            <p:cNvPr id="2" name="Овал 1"/>
            <p:cNvSpPr/>
            <p:nvPr/>
          </p:nvSpPr>
          <p:spPr>
            <a:xfrm>
              <a:off x="3987165" y="3259456"/>
              <a:ext cx="99032" cy="95250"/>
            </a:xfrm>
            <a:prstGeom prst="ellipse">
              <a:avLst/>
            </a:prstGeom>
            <a:solidFill>
              <a:srgbClr val="240DF7">
                <a:alpha val="69804"/>
              </a:srgbClr>
            </a:solidFill>
            <a:ln w="165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048125" y="3314701"/>
              <a:ext cx="268605" cy="0"/>
            </a:xfrm>
            <a:prstGeom prst="line">
              <a:avLst/>
            </a:prstGeom>
            <a:ln w="9525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29099" y="3203020"/>
              <a:ext cx="8341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Helvetica" panose="020B0604020202020204" pitchFamily="34" charset="0"/>
                  <a:ea typeface="Tahoma" panose="020B0604030504040204" pitchFamily="34" charset="0"/>
                  <a:cs typeface="Helvetica" panose="020B0604020202020204" pitchFamily="34" charset="0"/>
                </a:rPr>
                <a:t>Березники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218748" y="4302216"/>
            <a:ext cx="1769524" cy="1015515"/>
          </a:xfrm>
          <a:prstGeom prst="rect">
            <a:avLst/>
          </a:prstGeom>
        </p:spPr>
        <p:txBody>
          <a:bodyPr wrap="square" lIns="91287" tIns="45647" rIns="91287" bIns="45647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рассмотрении: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Кызыл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Каа-Хем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Чита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Чусовой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6101" y="5547333"/>
            <a:ext cx="1669133" cy="1095365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r>
              <a:rPr lang="en-US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78,8</a:t>
            </a:r>
            <a:r>
              <a:rPr lang="en-US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млрд ₽</a:t>
            </a: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фактический объем инвестиций (с НДС)</a:t>
            </a: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2018-2023 гг.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5235" y="5547333"/>
            <a:ext cx="1812751" cy="1078759"/>
          </a:xfrm>
          <a:prstGeom prst="rect">
            <a:avLst/>
          </a:prstGeom>
          <a:noFill/>
        </p:spPr>
        <p:txBody>
          <a:bodyPr wrap="square" lIns="0" tIns="58516" rIns="0" bIns="58516" rtlCol="0">
            <a:spAutoFit/>
          </a:bodyPr>
          <a:lstStyle/>
          <a:p>
            <a:r>
              <a:rPr lang="en-US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n-US" sz="2100" spc="-26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доля факт инвестиций </a:t>
            </a:r>
          </a:p>
          <a:p>
            <a:pPr>
              <a:lnSpc>
                <a:spcPts val="1667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городах Альткотельной</a:t>
            </a:r>
          </a:p>
        </p:txBody>
      </p:sp>
      <p:sp>
        <p:nvSpPr>
          <p:cNvPr id="8" name="Номер слайда 15">
            <a:extLst>
              <a:ext uri="{FF2B5EF4-FFF2-40B4-BE49-F238E27FC236}">
                <a16:creationId xmlns:a16="http://schemas.microsoft.com/office/drawing/2014/main" id="{7B35B99B-6DD9-8A29-C9CD-FFF86B52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490625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25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Диаграмма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339654"/>
              </p:ext>
            </p:extLst>
          </p:nvPr>
        </p:nvGraphicFramePr>
        <p:xfrm>
          <a:off x="74454" y="1897703"/>
          <a:ext cx="8563536" cy="308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165608" y="5316329"/>
            <a:ext cx="8258725" cy="1440071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574409"/>
              </p:ext>
            </p:extLst>
          </p:nvPr>
        </p:nvGraphicFramePr>
        <p:xfrm>
          <a:off x="14056" y="1447473"/>
          <a:ext cx="8595359" cy="109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361228" y="117977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4" cstate="print"/>
          <a:srcRect l="58144" t="26531" r="21031" b="42449"/>
          <a:stretch>
            <a:fillRect/>
          </a:stretch>
        </p:blipFill>
        <p:spPr bwMode="auto">
          <a:xfrm>
            <a:off x="10670917" y="235897"/>
            <a:ext cx="887616" cy="6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86155" y="4010928"/>
            <a:ext cx="4596081" cy="584628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цен на металл 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кратный рост цен на стройматериалы и СМР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135512" y="3921992"/>
            <a:ext cx="0" cy="844502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51285" y="4461108"/>
            <a:ext cx="0" cy="265725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4496" y="1436551"/>
            <a:ext cx="3606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ключевой ставки (%, годовых)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559" y="4977922"/>
            <a:ext cx="8471828" cy="338407"/>
          </a:xfrm>
          <a:prstGeom prst="rect">
            <a:avLst/>
          </a:prstGeom>
        </p:spPr>
        <p:txBody>
          <a:bodyPr wrap="square" lIns="91287" tIns="45647" rIns="91287" bIns="45647">
            <a:spAutoFit/>
          </a:bodyPr>
          <a:lstStyle/>
          <a:p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Итого сделано на конец 2023 г.: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-27150" y="5312026"/>
            <a:ext cx="8563536" cy="1184798"/>
            <a:chOff x="-27150" y="5451844"/>
            <a:chExt cx="8563536" cy="1184798"/>
          </a:xfrm>
        </p:grpSpPr>
        <p:sp>
          <p:nvSpPr>
            <p:cNvPr id="26" name="TextBox 25"/>
            <p:cNvSpPr txBox="1"/>
            <p:nvPr/>
          </p:nvSpPr>
          <p:spPr>
            <a:xfrm>
              <a:off x="-27150" y="5451857"/>
              <a:ext cx="1885671" cy="1046293"/>
            </a:xfrm>
            <a:prstGeom prst="rect">
              <a:avLst/>
            </a:prstGeom>
            <a:noFill/>
          </p:spPr>
          <p:txBody>
            <a:bodyPr wrap="square" lIns="0" tIns="45647" rIns="0" bIns="45647" rtlCol="0">
              <a:spAutoFit/>
            </a:bodyPr>
            <a:lstStyle/>
            <a:p>
              <a:pPr algn="ctr" defTabSz="684684"/>
              <a:r>
                <a:rPr lang="ru-RU" sz="20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78,8 </a:t>
              </a:r>
              <a:r>
                <a:rPr lang="ru-RU" sz="14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руб</a:t>
              </a:r>
              <a:r>
                <a:rPr lang="ru-RU" sz="20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en-US" sz="2000" b="1" spc="-100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684"/>
              <a:r>
                <a:rPr lang="ru-RU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26,5%  </a:t>
              </a:r>
            </a:p>
            <a:p>
              <a:pPr algn="ctr" defTabSz="684684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вложено в систему теплоснабжения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84160" y="5451867"/>
              <a:ext cx="1694215" cy="1046293"/>
            </a:xfrm>
            <a:prstGeom prst="rect">
              <a:avLst/>
            </a:prstGeom>
            <a:noFill/>
          </p:spPr>
          <p:txBody>
            <a:bodyPr wrap="square" lIns="0" tIns="45647" rIns="0" bIns="45647" rtlCol="0">
              <a:spAutoFit/>
            </a:bodyPr>
            <a:lstStyle/>
            <a:p>
              <a:pPr algn="ctr" defTabSz="684684"/>
              <a:r>
                <a:rPr lang="ru-RU" sz="20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194,6 </a:t>
              </a:r>
              <a:r>
                <a:rPr lang="ru-RU" sz="14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км   </a:t>
              </a:r>
            </a:p>
            <a:p>
              <a:pPr algn="ctr" defTabSz="684684"/>
              <a:r>
                <a:rPr lang="ru-RU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54,9% </a:t>
              </a:r>
            </a:p>
            <a:p>
              <a:pPr algn="ctr" defTabSz="684684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построено тепловых сетей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02120" y="5451857"/>
              <a:ext cx="1738441" cy="1046293"/>
            </a:xfrm>
            <a:prstGeom prst="rect">
              <a:avLst/>
            </a:prstGeom>
            <a:noFill/>
          </p:spPr>
          <p:txBody>
            <a:bodyPr wrap="square" lIns="0" tIns="45647" rIns="0" bIns="45647" rtlCol="0">
              <a:spAutoFit/>
            </a:bodyPr>
            <a:lstStyle/>
            <a:p>
              <a:pPr algn="ctr" defTabSz="684684"/>
              <a:r>
                <a:rPr lang="ru-RU" sz="20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747,3 </a:t>
              </a:r>
              <a:r>
                <a:rPr lang="ru-RU" sz="14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км   </a:t>
              </a:r>
            </a:p>
            <a:p>
              <a:pPr algn="ctr" defTabSz="684684"/>
              <a:r>
                <a:rPr lang="ru-RU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23,3%</a:t>
              </a:r>
            </a:p>
            <a:p>
              <a:pPr algn="ctr" defTabSz="684684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модернизировано тепловых сетей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98291" y="5451844"/>
              <a:ext cx="1638095" cy="1046293"/>
            </a:xfrm>
            <a:prstGeom prst="rect">
              <a:avLst/>
            </a:prstGeom>
            <a:noFill/>
          </p:spPr>
          <p:txBody>
            <a:bodyPr wrap="square" lIns="0" tIns="45647" rIns="0" bIns="45647" rtlCol="0">
              <a:spAutoFit/>
            </a:bodyPr>
            <a:lstStyle/>
            <a:p>
              <a:pPr algn="ctr" defTabSz="684684"/>
              <a:r>
                <a:rPr lang="ru-RU" sz="20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</a:t>
              </a:r>
              <a:r>
                <a:rPr lang="ru-RU" sz="1400" b="1" spc="-100" dirty="0" err="1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шт</a:t>
              </a:r>
              <a:endParaRPr lang="ru-RU" sz="1400" b="1" spc="-100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684"/>
              <a:r>
                <a:rPr lang="ru-RU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23,2%</a:t>
              </a:r>
              <a:endParaRPr lang="ru-RU" sz="2800" b="1" spc="-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684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модернизировано котельных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21974" y="5451850"/>
              <a:ext cx="1832717" cy="1184792"/>
            </a:xfrm>
            <a:prstGeom prst="rect">
              <a:avLst/>
            </a:prstGeom>
            <a:noFill/>
          </p:spPr>
          <p:txBody>
            <a:bodyPr wrap="square" lIns="0" tIns="45647" rIns="0" bIns="45647" rtlCol="0">
              <a:spAutoFit/>
            </a:bodyPr>
            <a:lstStyle/>
            <a:p>
              <a:pPr algn="ctr" defTabSz="684684"/>
              <a:r>
                <a:rPr lang="ru-RU" sz="20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</a:t>
              </a:r>
              <a:r>
                <a:rPr lang="ru-RU" sz="1400" b="1" spc="-100" dirty="0" err="1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шт</a:t>
              </a:r>
              <a:r>
                <a:rPr lang="ru-RU" sz="1400" b="1" spc="-100" dirty="0">
                  <a:solidFill>
                    <a:srgbClr val="F698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algn="ctr" defTabSz="684684"/>
              <a:r>
                <a:rPr lang="ru-RU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54,8%</a:t>
              </a:r>
            </a:p>
            <a:p>
              <a:pPr algn="ctr" defTabSz="684684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выведено из эксплуатации, замещено эффективными источниками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621364" y="1558908"/>
            <a:ext cx="3294324" cy="292846"/>
            <a:chOff x="8668529" y="917184"/>
            <a:chExt cx="3294324" cy="29284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602332" y="917184"/>
              <a:ext cx="1360521" cy="292846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 defTabSz="684684">
                <a:lnSpc>
                  <a:spcPct val="8000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8668529" y="917184"/>
              <a:ext cx="1389411" cy="2928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4684">
                <a:lnSpc>
                  <a:spcPct val="8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До перехода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609415" y="1932150"/>
            <a:ext cx="3362912" cy="1105034"/>
            <a:chOff x="8609415" y="1688263"/>
            <a:chExt cx="3362912" cy="110503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8609415" y="1688263"/>
              <a:ext cx="3362912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4684">
                <a:lnSpc>
                  <a:spcPct val="80000"/>
                </a:lnSpc>
              </a:pP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инцидентов на теплоисточниках и сетях, ед. в год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8737096" y="2073297"/>
              <a:ext cx="3082114" cy="720000"/>
              <a:chOff x="8801880" y="913770"/>
              <a:chExt cx="3082114" cy="720000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11163994" y="913770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4691</a:t>
                </a: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8801880" y="913770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6394</a:t>
                </a:r>
              </a:p>
            </p:txBody>
          </p:sp>
          <p:sp>
            <p:nvSpPr>
              <p:cNvPr id="42" name="Стрелка вправо 41"/>
              <p:cNvSpPr/>
              <p:nvPr/>
            </p:nvSpPr>
            <p:spPr>
              <a:xfrm>
                <a:off x="9865474" y="1129232"/>
                <a:ext cx="1037511" cy="22928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8609415" y="3021002"/>
            <a:ext cx="3362912" cy="982944"/>
            <a:chOff x="8609415" y="2899395"/>
            <a:chExt cx="3362912" cy="98294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8609415" y="2899395"/>
              <a:ext cx="3362912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4684">
                <a:lnSpc>
                  <a:spcPct val="80000"/>
                </a:lnSpc>
              </a:pP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Продолжительность отключения горячей воды летом, дней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8737096" y="3162339"/>
              <a:ext cx="3091639" cy="720000"/>
              <a:chOff x="8801880" y="908719"/>
              <a:chExt cx="3091639" cy="720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11173519" y="908719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8801880" y="908719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47" name="Стрелка вправо 46"/>
              <p:cNvSpPr/>
              <p:nvPr/>
            </p:nvSpPr>
            <p:spPr>
              <a:xfrm>
                <a:off x="9865474" y="1167332"/>
                <a:ext cx="1037511" cy="22928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8637990" y="3987764"/>
            <a:ext cx="3362912" cy="970782"/>
            <a:chOff x="8637990" y="4037520"/>
            <a:chExt cx="3362912" cy="97078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8637990" y="4037520"/>
              <a:ext cx="3362912" cy="25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4684">
                <a:lnSpc>
                  <a:spcPct val="80000"/>
                </a:lnSpc>
              </a:pP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Доля бесхозяйных тепловых сетей,%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8737096" y="4288302"/>
              <a:ext cx="3101164" cy="720000"/>
              <a:chOff x="8801880" y="908720"/>
              <a:chExt cx="3101164" cy="72000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1183044" y="908720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8801880" y="908720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2" name="Стрелка вправо 51"/>
              <p:cNvSpPr/>
              <p:nvPr/>
            </p:nvSpPr>
            <p:spPr>
              <a:xfrm>
                <a:off x="9865474" y="1119707"/>
                <a:ext cx="1037511" cy="22928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8637990" y="4965514"/>
            <a:ext cx="3362912" cy="960250"/>
            <a:chOff x="8637990" y="5128547"/>
            <a:chExt cx="3362912" cy="96025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8637990" y="5128547"/>
              <a:ext cx="3362912" cy="252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4684">
                <a:lnSpc>
                  <a:spcPct val="80000"/>
                </a:lnSpc>
              </a:pP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Доля потерь тепловой энергии,%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8737096" y="5368797"/>
              <a:ext cx="3129739" cy="720000"/>
              <a:chOff x="8801880" y="908719"/>
              <a:chExt cx="3129739" cy="72000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11211619" y="908719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17,0</a:t>
                </a: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8801880" y="908719"/>
                <a:ext cx="720000" cy="72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36000" tIns="36000" rIns="36000" bIns="36000" anchor="ctr">
                <a:noAutofit/>
              </a:bodyPr>
              <a:lstStyle/>
              <a:p>
                <a:pPr algn="ctr" defTabSz="684684">
                  <a:lnSpc>
                    <a:spcPct val="80000"/>
                  </a:lnSpc>
                </a:pP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22,0</a:t>
                </a:r>
              </a:p>
            </p:txBody>
          </p:sp>
          <p:sp>
            <p:nvSpPr>
              <p:cNvPr id="60" name="Стрелка вправо 59"/>
              <p:cNvSpPr/>
              <p:nvPr/>
            </p:nvSpPr>
            <p:spPr>
              <a:xfrm>
                <a:off x="9865474" y="1195907"/>
                <a:ext cx="1037511" cy="22928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8637990" y="5990607"/>
            <a:ext cx="3362912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4684">
              <a:lnSpc>
                <a:spcPct val="80000"/>
              </a:lnSpc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Снижение потерь тепловой энергии на </a:t>
            </a:r>
            <a:r>
              <a:rPr lang="ru-RU" sz="2000" b="1" spc="-100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 России составляет </a:t>
            </a:r>
          </a:p>
          <a:p>
            <a:pPr algn="ctr" defTabSz="684684">
              <a:lnSpc>
                <a:spcPct val="80000"/>
              </a:lnSpc>
            </a:pPr>
            <a:r>
              <a:rPr lang="ru-RU" sz="2000" b="1" spc="-100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 млрд рублей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290893" y="103864"/>
            <a:ext cx="10854714" cy="1384847"/>
          </a:xfrm>
          <a:prstGeom prst="rect">
            <a:avLst/>
          </a:prstGeom>
          <a:noFill/>
          <a:ln w="25400" cmpd="sng">
            <a:noFill/>
            <a:prstDash val="solid"/>
          </a:ln>
        </p:spPr>
        <p:txBody>
          <a:bodyPr wrap="square" lIns="91287" tIns="45647" rIns="91287" bIns="45647" rtlCol="0">
            <a:spAutoFit/>
          </a:bodyPr>
          <a:lstStyle/>
          <a:p>
            <a:pPr>
              <a:tabLst>
                <a:tab pos="2057209" algn="l"/>
              </a:tabLst>
            </a:pP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Альтернативная котельная </a:t>
            </a: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- </a:t>
            </a: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пример эффективного взаимодействия </a:t>
            </a:r>
          </a:p>
          <a:p>
            <a:pPr>
              <a:tabLst>
                <a:tab pos="2057209" algn="l"/>
              </a:tabLst>
            </a:pP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государства и бизнеса: инвестиции реализуются в соответствии с договоренностями между городом и инвестором</a:t>
            </a:r>
          </a:p>
          <a:p>
            <a:pPr>
              <a:tabLst>
                <a:tab pos="2057209" algn="l"/>
              </a:tabLst>
            </a:pPr>
            <a:endParaRPr lang="ru-RU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239125" y="1180551"/>
            <a:ext cx="3981450" cy="338407"/>
          </a:xfrm>
          <a:prstGeom prst="rect">
            <a:avLst/>
          </a:prstGeom>
        </p:spPr>
        <p:txBody>
          <a:bodyPr wrap="square" lIns="91287" tIns="45647" rIns="91287" bIns="45647">
            <a:spAutoFit/>
          </a:bodyPr>
          <a:lstStyle/>
          <a:p>
            <a:pPr algn="ctr"/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Динамика ключевых показателей:</a:t>
            </a:r>
          </a:p>
        </p:txBody>
      </p:sp>
      <p:sp>
        <p:nvSpPr>
          <p:cNvPr id="81" name="TextBox 1"/>
          <p:cNvSpPr txBox="1"/>
          <p:nvPr/>
        </p:nvSpPr>
        <p:spPr>
          <a:xfrm>
            <a:off x="329471" y="2951390"/>
            <a:ext cx="5099028" cy="5464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Фактические инвестиции в ЦЗТ</a:t>
            </a:r>
            <a:r>
              <a:rPr lang="ru-RU" sz="1400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78,8</a:t>
            </a:r>
            <a:r>
              <a:rPr lang="ru-RU" sz="1400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 руб. с НДС в </a:t>
            </a:r>
            <a:r>
              <a:rPr lang="ru-RU" sz="1400" dirty="0" err="1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опережающим темпом – 8,9 млрд руб. (11,4%)</a:t>
            </a:r>
          </a:p>
        </p:txBody>
      </p:sp>
      <p:sp>
        <p:nvSpPr>
          <p:cNvPr id="82" name="TextBox 1"/>
          <p:cNvSpPr txBox="1"/>
          <p:nvPr/>
        </p:nvSpPr>
        <p:spPr>
          <a:xfrm>
            <a:off x="329471" y="2774044"/>
            <a:ext cx="5014053" cy="5464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F26E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936" y="6459861"/>
            <a:ext cx="647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Объем перекладки по стране не превышает </a:t>
            </a:r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Альткотельной –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5,4%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973945" y="4651608"/>
            <a:ext cx="0" cy="65312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5">
            <a:extLst>
              <a:ext uri="{FF2B5EF4-FFF2-40B4-BE49-F238E27FC236}">
                <a16:creationId xmlns:a16="http://schemas.microsoft.com/office/drawing/2014/main" id="{7546DCB0-C3B4-AB2F-EB37-DE8DFBC5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490625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0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24160"/>
              </p:ext>
            </p:extLst>
          </p:nvPr>
        </p:nvGraphicFramePr>
        <p:xfrm>
          <a:off x="295359" y="1862315"/>
          <a:ext cx="8686676" cy="456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419103" y="832520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444556" y="144712"/>
            <a:ext cx="10890194" cy="738516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pPr>
              <a:tabLst>
                <a:tab pos="2057209" algn="l"/>
              </a:tabLst>
            </a:pP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Темп роста цены соответствует достигнутым </a:t>
            </a:r>
          </a:p>
          <a:p>
            <a:pPr>
              <a:tabLst>
                <a:tab pos="2057209" algn="l"/>
              </a:tabLst>
            </a:pPr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договоренностям между инвестором и городом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3" cstate="print"/>
          <a:srcRect l="58144" t="26531" r="21031" b="42449"/>
          <a:stretch>
            <a:fillRect/>
          </a:stretch>
        </p:blipFill>
        <p:spPr bwMode="auto">
          <a:xfrm>
            <a:off x="10555167" y="143297"/>
            <a:ext cx="887616" cy="6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148362" y="1719294"/>
            <a:ext cx="235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Инфляция*</a:t>
            </a:r>
          </a:p>
          <a:p>
            <a:r>
              <a:rPr lang="ru-RU" sz="1400" dirty="0">
                <a:solidFill>
                  <a:srgbClr val="C00000"/>
                </a:solidFill>
              </a:rPr>
              <a:t>накопленным итогом,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05851" y="3697518"/>
            <a:ext cx="3314700" cy="1908215"/>
          </a:xfrm>
          <a:prstGeom prst="rect">
            <a:avLst/>
          </a:prstGeom>
          <a:solidFill>
            <a:srgbClr val="F6986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Средневзвешенный по населению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темп роста цен в городах Альтернативной котельной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соглашениям об исполнении схемы теплоснабжения, в 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8362" y="2410300"/>
            <a:ext cx="22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цен на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накопленным итогом, %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8224837" y="2571041"/>
            <a:ext cx="82867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224837" y="2024868"/>
            <a:ext cx="82867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8286750" y="4315459"/>
            <a:ext cx="352425" cy="0"/>
          </a:xfrm>
          <a:prstGeom prst="straightConnector1">
            <a:avLst/>
          </a:prstGeom>
          <a:ln>
            <a:solidFill>
              <a:srgbClr val="F698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25701" y="6447095"/>
            <a:ext cx="760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*Инфляция накопленным итогом рассчитана на основании фактических среднегодовых индексов потребительских цен в соответствии с Прогнозами социально-экономического развития РФ, размещенными на </a:t>
            </a:r>
            <a:r>
              <a:rPr lang="ru-RU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оф.сайте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 Минэкономразвития России 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39892EF-777A-805E-02B5-7C6149EA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388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42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361952" y="1153211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671415" y="31572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1335314" y="530884"/>
            <a:ext cx="788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Примеры: г. Самара  </a:t>
            </a:r>
          </a:p>
        </p:txBody>
      </p:sp>
      <p:pic>
        <p:nvPicPr>
          <p:cNvPr id="30722" name="Picture 2" descr="P:\Teplo\Сайт_КН\Визуал\Символика регионов\9. Самар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6" y="-53798"/>
            <a:ext cx="689891" cy="11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7134" y="1487093"/>
            <a:ext cx="27573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на 01.01.2023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0113" y="2866422"/>
            <a:ext cx="25621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4529" y="4221531"/>
            <a:ext cx="31748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43915" y="3536398"/>
            <a:ext cx="1655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 (30% от плана)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628" y="5448886"/>
            <a:ext cx="1562115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123 км (31%)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модернизировано теплосетей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33250" y="5448886"/>
            <a:ext cx="187870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(100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щено 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неэффект. котельных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60030" y="5448886"/>
            <a:ext cx="221615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24  →  11 дней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продолжит-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сть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отключения ГВС летом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729365" y="5448886"/>
            <a:ext cx="249555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31%  →  0%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доля бесхозяйных тепловых сетей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283388" y="5448886"/>
            <a:ext cx="184150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22%  → 19,4%</a:t>
            </a:r>
          </a:p>
          <a:p>
            <a:pPr lvl="0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снизились потери т/э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080113" y="3397898"/>
            <a:ext cx="13957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7134" y="2198531"/>
            <a:ext cx="2604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</a:t>
            </a:r>
          </a:p>
        </p:txBody>
      </p:sp>
      <p:pic>
        <p:nvPicPr>
          <p:cNvPr id="29698" name="Picture 2" descr="C:\Users\AChirkova\AppData\Local\Microsoft\Windows\INetCache\Content.Outlook\R6IM35HG\IMG-20231227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1339936"/>
            <a:ext cx="5298203" cy="35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02151" y="1335827"/>
            <a:ext cx="2013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1 163,7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7134" y="1855524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344059" y="1983087"/>
            <a:ext cx="206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01.11.2020 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54529" y="2789478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</a:t>
            </a:r>
            <a:r>
              <a:rPr lang="ru-RU" sz="20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ИПГ+2%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80113" y="2515924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97134" y="3222115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007631" y="4204895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35812" y="3674897"/>
            <a:ext cx="23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024367" y="4850243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9E1CE21-AFBF-3713-9FE3-669A039FD21C}"/>
              </a:ext>
            </a:extLst>
          </p:cNvPr>
          <p:cNvSpPr/>
          <p:nvPr/>
        </p:nvSpPr>
        <p:spPr>
          <a:xfrm>
            <a:off x="1790916" y="5448886"/>
            <a:ext cx="1677478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12 км (100%)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построено теплосетей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4D99C693-6259-C477-A48B-E0866302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8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361952" y="1153211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671415" y="31572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1335314" y="530884"/>
            <a:ext cx="788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Примеры: г. Красноярск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7134" y="1458065"/>
            <a:ext cx="27573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на 01.01.2023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0113" y="2837394"/>
            <a:ext cx="25621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4529" y="4329419"/>
            <a:ext cx="31748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80695" y="3667024"/>
            <a:ext cx="165500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(50 % от плана)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038626" y="3400988"/>
            <a:ext cx="15668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7134" y="2169503"/>
            <a:ext cx="2604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2151" y="1350341"/>
            <a:ext cx="2013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1 197,7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7134" y="1971636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344059" y="2055657"/>
            <a:ext cx="2079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01.01.2021 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54529" y="2760450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</a:t>
            </a:r>
            <a:r>
              <a:rPr lang="ru-RU" sz="20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ИПЦ+2%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80113" y="2632036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97134" y="3222115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928587" y="4321049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58071" y="3696531"/>
            <a:ext cx="23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969002" y="4927339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7" y="1465063"/>
            <a:ext cx="5484584" cy="346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 descr="P:\Teplo\Сайт_КН\Визуал\Символика регионов\6. Красноярс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177948"/>
            <a:ext cx="697780" cy="9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E47146A-FC49-DC86-03F8-15A52F9D3072}"/>
              </a:ext>
            </a:extLst>
          </p:cNvPr>
          <p:cNvSpPr/>
          <p:nvPr/>
        </p:nvSpPr>
        <p:spPr>
          <a:xfrm>
            <a:off x="157628" y="5448886"/>
            <a:ext cx="1562115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52 км (42%)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модернизировано теплосетей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F3EF2BB5-423A-AC1B-DCF4-A0228E6D5819}"/>
              </a:ext>
            </a:extLst>
          </p:cNvPr>
          <p:cNvSpPr/>
          <p:nvPr/>
        </p:nvSpPr>
        <p:spPr>
          <a:xfrm>
            <a:off x="3533250" y="5448886"/>
            <a:ext cx="187870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(92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щено 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неэффект. котельных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CF1673E-84DF-F6E5-7080-332CCFF14A01}"/>
              </a:ext>
            </a:extLst>
          </p:cNvPr>
          <p:cNvSpPr/>
          <p:nvPr/>
        </p:nvSpPr>
        <p:spPr>
          <a:xfrm>
            <a:off x="5460030" y="5448886"/>
            <a:ext cx="221615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  →  9 дней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продолжит-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сть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отключения ГВС летом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3F2B457-A5FB-3015-1899-C85A15E23423}"/>
              </a:ext>
            </a:extLst>
          </p:cNvPr>
          <p:cNvSpPr/>
          <p:nvPr/>
        </p:nvSpPr>
        <p:spPr>
          <a:xfrm>
            <a:off x="7729365" y="5448886"/>
            <a:ext cx="249555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6,1%  →  4,3%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доля бесхозяйных тепловых сетей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40F0AAC-1398-FC1D-E729-A4465D151082}"/>
              </a:ext>
            </a:extLst>
          </p:cNvPr>
          <p:cNvSpPr/>
          <p:nvPr/>
        </p:nvSpPr>
        <p:spPr>
          <a:xfrm>
            <a:off x="10283388" y="5448886"/>
            <a:ext cx="184150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15,5%  → 15,4%</a:t>
            </a:r>
          </a:p>
          <a:p>
            <a:pPr lvl="0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снизились потери т/э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D872895-4424-8741-BE5D-6F8025806FA0}"/>
              </a:ext>
            </a:extLst>
          </p:cNvPr>
          <p:cNvSpPr/>
          <p:nvPr/>
        </p:nvSpPr>
        <p:spPr>
          <a:xfrm>
            <a:off x="1790916" y="5448886"/>
            <a:ext cx="1677478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88 км (59%)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построено теплосетей</a:t>
            </a:r>
          </a:p>
        </p:txBody>
      </p:sp>
      <p:sp>
        <p:nvSpPr>
          <p:cNvPr id="32" name="Номер слайда 15">
            <a:extLst>
              <a:ext uri="{FF2B5EF4-FFF2-40B4-BE49-F238E27FC236}">
                <a16:creationId xmlns:a16="http://schemas.microsoft.com/office/drawing/2014/main" id="{EE104E99-B5D7-6249-9EBD-D3D67BA0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7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361952" y="1153211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671415" y="31572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1335314" y="530884"/>
            <a:ext cx="788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Примеры: г. Оренбург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7134" y="1341953"/>
            <a:ext cx="27573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на 01.01.2023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0113" y="2721282"/>
            <a:ext cx="25621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3526" y="4190900"/>
            <a:ext cx="31748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69366" y="3573450"/>
            <a:ext cx="1655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 (49 % от плана) 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097134" y="3231754"/>
            <a:ext cx="1537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7134" y="2053391"/>
            <a:ext cx="2604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2151" y="1234229"/>
            <a:ext cx="175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552,8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7134" y="1855524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344059" y="1939545"/>
            <a:ext cx="2079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01.12.2020 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54529" y="2644338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</a:t>
            </a:r>
            <a:r>
              <a:rPr lang="ru-RU" sz="20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ИПГ+3%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80113" y="2515924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97134" y="3106003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682890" y="3143766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07632" y="419090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58071" y="3623961"/>
            <a:ext cx="23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097134" y="4782402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03" y="1341953"/>
            <a:ext cx="3436526" cy="40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 descr="P:\Teplo\Сайт_КН\Визуал\Символика регионов\5. Оренбур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4" y="375288"/>
            <a:ext cx="570723" cy="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9625F47-4B89-5004-C69B-DF07DA53A5F8}"/>
              </a:ext>
            </a:extLst>
          </p:cNvPr>
          <p:cNvSpPr/>
          <p:nvPr/>
        </p:nvSpPr>
        <p:spPr>
          <a:xfrm>
            <a:off x="157628" y="5448886"/>
            <a:ext cx="1562115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50 км (34%)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модернизировано теплосетей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0C4E864-367D-5C45-DE2C-4438EAC283CE}"/>
              </a:ext>
            </a:extLst>
          </p:cNvPr>
          <p:cNvSpPr/>
          <p:nvPr/>
        </p:nvSpPr>
        <p:spPr>
          <a:xfrm>
            <a:off x="3533250" y="5448886"/>
            <a:ext cx="187870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(9,6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щено 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неэффект. котельных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716F600-C99C-A4C5-17AF-399CB27B4C88}"/>
              </a:ext>
            </a:extLst>
          </p:cNvPr>
          <p:cNvSpPr/>
          <p:nvPr/>
        </p:nvSpPr>
        <p:spPr>
          <a:xfrm>
            <a:off x="5460030" y="5448886"/>
            <a:ext cx="221615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14  →  13 дней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продолжит-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сть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отключения ГВС летом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90E1EA75-66A8-E9DB-A486-86A347B7B170}"/>
              </a:ext>
            </a:extLst>
          </p:cNvPr>
          <p:cNvSpPr/>
          <p:nvPr/>
        </p:nvSpPr>
        <p:spPr>
          <a:xfrm>
            <a:off x="7729365" y="5448886"/>
            <a:ext cx="249555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0,7%  →  0%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доля бесхозяйных тепловых сетей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7ACF0AB-1654-5062-BF47-B163660C3530}"/>
              </a:ext>
            </a:extLst>
          </p:cNvPr>
          <p:cNvSpPr/>
          <p:nvPr/>
        </p:nvSpPr>
        <p:spPr>
          <a:xfrm>
            <a:off x="10283388" y="5448886"/>
            <a:ext cx="184150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21%  → 16,3%</a:t>
            </a:r>
          </a:p>
          <a:p>
            <a:pPr lvl="0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снизились потери т/э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DB83EA7E-BC32-E788-2838-2FDAE5EAF62B}"/>
              </a:ext>
            </a:extLst>
          </p:cNvPr>
          <p:cNvSpPr/>
          <p:nvPr/>
        </p:nvSpPr>
        <p:spPr>
          <a:xfrm>
            <a:off x="1790916" y="5448886"/>
            <a:ext cx="1677478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5,8 км (47%)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построено теплосетей</a:t>
            </a:r>
          </a:p>
        </p:txBody>
      </p:sp>
      <p:sp>
        <p:nvSpPr>
          <p:cNvPr id="28" name="Номер слайда 15">
            <a:extLst>
              <a:ext uri="{FF2B5EF4-FFF2-40B4-BE49-F238E27FC236}">
                <a16:creationId xmlns:a16="http://schemas.microsoft.com/office/drawing/2014/main" id="{0B936B08-F325-FFC0-1C14-FD778C4A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361952" y="1153211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671415" y="31572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03037-01B0-466B-8402-6A278529703D}"/>
              </a:ext>
            </a:extLst>
          </p:cNvPr>
          <p:cNvSpPr txBox="1"/>
          <p:nvPr/>
        </p:nvSpPr>
        <p:spPr>
          <a:xfrm>
            <a:off x="1335314" y="530884"/>
            <a:ext cx="7884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Примеры: г. Барнаул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7134" y="1341953"/>
            <a:ext cx="27573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Население на 01.01.2023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0113" y="2721282"/>
            <a:ext cx="25621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08024" y="4283603"/>
            <a:ext cx="31748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43915" y="3637996"/>
            <a:ext cx="1655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 руб. (69% от плана)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136809" y="3259878"/>
            <a:ext cx="17922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7134" y="2053391"/>
            <a:ext cx="2604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4994" y="1217437"/>
            <a:ext cx="175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691,1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097134" y="1855524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363861" y="1945668"/>
            <a:ext cx="2079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01.01.2020 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54529" y="2644338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</a:t>
            </a:r>
            <a:r>
              <a:rPr lang="ru-RU" sz="20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ИПЦ+2%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80113" y="2515924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97134" y="3106003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007632" y="4298117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58071" y="3667503"/>
            <a:ext cx="2358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962407" y="4898518"/>
            <a:ext cx="5478918" cy="0"/>
          </a:xfrm>
          <a:prstGeom prst="line">
            <a:avLst/>
          </a:prstGeom>
          <a:ln w="127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AChirkova\AppData\Local\Microsoft\Windows\INetCache\Content.Outlook\R6IM35HG\IMG-20231227-WA000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1279289"/>
            <a:ext cx="5399803" cy="38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P:\Teplo\Сайт_КН\Визуал\Символика регионов\3. Барнау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0" y="355755"/>
            <a:ext cx="567876" cy="7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65B14E8-9255-4BB4-EB22-AD135D4F80E8}"/>
              </a:ext>
            </a:extLst>
          </p:cNvPr>
          <p:cNvSpPr/>
          <p:nvPr/>
        </p:nvSpPr>
        <p:spPr>
          <a:xfrm>
            <a:off x="157628" y="5448886"/>
            <a:ext cx="1562115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74 км (86%)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модернизировано теплосетей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056337F-4884-53CE-382B-11AE73F0EB7B}"/>
              </a:ext>
            </a:extLst>
          </p:cNvPr>
          <p:cNvSpPr/>
          <p:nvPr/>
        </p:nvSpPr>
        <p:spPr>
          <a:xfrm>
            <a:off x="3533250" y="5448886"/>
            <a:ext cx="187870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(73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щено 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неэффект. котельных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3519F04-2C62-BC76-6544-0D52D04335DA}"/>
              </a:ext>
            </a:extLst>
          </p:cNvPr>
          <p:cNvSpPr/>
          <p:nvPr/>
        </p:nvSpPr>
        <p:spPr>
          <a:xfrm>
            <a:off x="5460030" y="5448886"/>
            <a:ext cx="2216152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  →  13 дней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продолжит-</a:t>
            </a:r>
            <a:r>
              <a:rPr lang="ru-RU" sz="13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сть</a:t>
            </a:r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отключения ГВС летом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4576F32-40BA-4BCB-E817-8769B92CFEC6}"/>
              </a:ext>
            </a:extLst>
          </p:cNvPr>
          <p:cNvSpPr/>
          <p:nvPr/>
        </p:nvSpPr>
        <p:spPr>
          <a:xfrm>
            <a:off x="7729365" y="5448886"/>
            <a:ext cx="249555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lvl="0" algn="ctr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бесхозяйных тепловых сетей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60C5C6C-FBB8-7FE5-9007-B9D1E81E420D}"/>
              </a:ext>
            </a:extLst>
          </p:cNvPr>
          <p:cNvSpPr/>
          <p:nvPr/>
        </p:nvSpPr>
        <p:spPr>
          <a:xfrm>
            <a:off x="10283388" y="5448886"/>
            <a:ext cx="1841500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 anchor="ctr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24,1%  → 23,4%</a:t>
            </a:r>
          </a:p>
          <a:p>
            <a:pPr lvl="0"/>
            <a:r>
              <a:rPr lang="ru-RU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снизились потери т/э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E127166-C63E-C20C-B89D-008D974AB4A2}"/>
              </a:ext>
            </a:extLst>
          </p:cNvPr>
          <p:cNvSpPr/>
          <p:nvPr/>
        </p:nvSpPr>
        <p:spPr>
          <a:xfrm>
            <a:off x="1790916" y="5448886"/>
            <a:ext cx="1677478" cy="756000"/>
          </a:xfrm>
          <a:prstGeom prst="roundRect">
            <a:avLst>
              <a:gd name="adj" fmla="val 27856"/>
            </a:avLst>
          </a:prstGeom>
          <a:solidFill>
            <a:schemeClr val="bg1">
              <a:lumMod val="95000"/>
            </a:schemeClr>
          </a:solidFill>
          <a:ln>
            <a:solidFill>
              <a:srgbClr val="858789"/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12,6 км (95%)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построено теплосетей</a:t>
            </a:r>
          </a:p>
        </p:txBody>
      </p:sp>
      <p:sp>
        <p:nvSpPr>
          <p:cNvPr id="28" name="Номер слайда 15">
            <a:extLst>
              <a:ext uri="{FF2B5EF4-FFF2-40B4-BE49-F238E27FC236}">
                <a16:creationId xmlns:a16="http://schemas.microsoft.com/office/drawing/2014/main" id="{5B2EFCED-35C5-ED4E-E2AA-CC494BAD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15C2528-1B49-4618-8B04-C32E77408FAF}"/>
              </a:ext>
            </a:extLst>
          </p:cNvPr>
          <p:cNvCxnSpPr>
            <a:cxnSpLocks/>
          </p:cNvCxnSpPr>
          <p:nvPr/>
        </p:nvCxnSpPr>
        <p:spPr>
          <a:xfrm>
            <a:off x="419102" y="867245"/>
            <a:ext cx="112141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45FF0-7D5E-4167-9D05-936AC863CF7E}"/>
              </a:ext>
            </a:extLst>
          </p:cNvPr>
          <p:cNvPicPr/>
          <p:nvPr/>
        </p:nvPicPr>
        <p:blipFill>
          <a:blip r:embed="rId2" cstate="print"/>
          <a:srcRect l="58144" t="26531" r="21031" b="42449"/>
          <a:stretch>
            <a:fillRect/>
          </a:stretch>
        </p:blipFill>
        <p:spPr bwMode="auto">
          <a:xfrm>
            <a:off x="10555167" y="143297"/>
            <a:ext cx="887616" cy="6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3836" y="819845"/>
            <a:ext cx="144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Абакан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457" y="1077607"/>
            <a:ext cx="21049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01.12.2021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462" y="1274567"/>
            <a:ext cx="25621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ИПЦ+2%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65921" y="826443"/>
            <a:ext cx="1885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Черногорск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451492" y="1066006"/>
            <a:ext cx="21049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01.01.2022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51492" y="1279637"/>
            <a:ext cx="25621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ИПЦ+3%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6018F3-126D-463F-BF17-A1E8331F3AF6}"/>
              </a:ext>
            </a:extLst>
          </p:cNvPr>
          <p:cNvSpPr txBox="1"/>
          <p:nvPr/>
        </p:nvSpPr>
        <p:spPr>
          <a:xfrm>
            <a:off x="446457" y="157273"/>
            <a:ext cx="9955095" cy="738516"/>
          </a:xfrm>
          <a:prstGeom prst="rect">
            <a:avLst/>
          </a:prstGeom>
          <a:noFill/>
        </p:spPr>
        <p:txBody>
          <a:bodyPr wrap="square" lIns="91287" tIns="45647" rIns="91287" bIns="45647" rtlCol="0">
            <a:spAutoFit/>
          </a:bodyPr>
          <a:lstStyle/>
          <a:p>
            <a:r>
              <a:rPr lang="ru-RU" sz="2100" b="1" dirty="0">
                <a:latin typeface="Helvetica" panose="020B0604020202020204" pitchFamily="34" charset="0"/>
                <a:cs typeface="Helvetica" panose="020B0604020202020204" pitchFamily="34" charset="0"/>
              </a:rPr>
              <a:t>Особенности функционирования Альтернативной котельной в Республике Хакасия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410137" y="806320"/>
            <a:ext cx="1885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р.п. Усть-Абакан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505220" y="1073801"/>
            <a:ext cx="21049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перехода: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01.01.2022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505220" y="1289329"/>
            <a:ext cx="25621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Темп роста цен: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 выше  ИПЦ+3%</a:t>
            </a:r>
          </a:p>
        </p:txBody>
      </p:sp>
      <p:sp>
        <p:nvSpPr>
          <p:cNvPr id="111" name="Прямоугольник 52"/>
          <p:cNvSpPr>
            <a:spLocks noChangeArrowheads="1"/>
          </p:cNvSpPr>
          <p:nvPr/>
        </p:nvSpPr>
        <p:spPr bwMode="auto">
          <a:xfrm>
            <a:off x="400077" y="3424988"/>
            <a:ext cx="11042706" cy="1938845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87" tIns="45647" rIns="91287" bIns="45647">
            <a:spAutoFit/>
          </a:bodyPr>
          <a:lstStyle>
            <a:lvl1pPr marL="280988" indent="-280988" eaLnBrk="0" hangingPunct="0">
              <a:spcBef>
                <a:spcPct val="20000"/>
              </a:spcBef>
              <a:buClr>
                <a:srgbClr val="000066"/>
              </a:buClr>
              <a:buSzPct val="100000"/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charset="0"/>
              </a:defRPr>
            </a:lvl1pPr>
            <a:lvl2pPr marL="989013" indent="-379413" eaLnBrk="0" hangingPunct="0">
              <a:spcBef>
                <a:spcPct val="20000"/>
              </a:spcBef>
              <a:buClr>
                <a:srgbClr val="000066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522413" eaLnBrk="0" hangingPunct="0">
              <a:spcBef>
                <a:spcPct val="20000"/>
              </a:spcBef>
              <a:buClr>
                <a:srgbClr val="000066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2132013" indent="-303213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741613" indent="-303213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3198813" indent="-303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656013" indent="-303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4113213" indent="-303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570413" indent="-303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ClrTx/>
              <a:buSzTx/>
              <a:buNone/>
              <a:defRPr/>
            </a:pPr>
            <a:r>
              <a:rPr lang="ru-RU" sz="1500" b="1" dirty="0">
                <a:solidFill>
                  <a:srgbClr val="E46C0A"/>
                </a:solidFill>
                <a:cs typeface="Arial" panose="020B0604020202020204" pitchFamily="34" charset="0"/>
              </a:rPr>
              <a:t>События и факты:</a:t>
            </a:r>
            <a:endParaRPr lang="ru-RU" altLang="ru-RU" sz="1500" b="1" kern="0" dirty="0">
              <a:solidFill>
                <a:srgbClr val="000000"/>
              </a:solidFill>
            </a:endParaRPr>
          </a:p>
          <a:p>
            <a:pPr marL="280523" indent="-280523" eaLnBrk="1" hangingPunct="1">
              <a:spcBef>
                <a:spcPts val="600"/>
              </a:spcBef>
              <a:buClrTx/>
              <a:buSzTx/>
              <a:defRPr/>
            </a:pPr>
            <a:r>
              <a:rPr lang="ru-RU" altLang="ru-RU" sz="1500" b="1" kern="0" dirty="0">
                <a:solidFill>
                  <a:srgbClr val="000000"/>
                </a:solidFill>
              </a:rPr>
              <a:t>Переходный период </a:t>
            </a:r>
            <a:r>
              <a:rPr lang="ru-RU" altLang="ru-RU" sz="1500" kern="0" dirty="0">
                <a:solidFill>
                  <a:srgbClr val="000000"/>
                </a:solidFill>
              </a:rPr>
              <a:t>в каждом из 3-х городов в Республики Хакасия </a:t>
            </a:r>
            <a:r>
              <a:rPr lang="ru-RU" altLang="ru-RU" sz="1500" b="1" kern="0" dirty="0">
                <a:solidFill>
                  <a:srgbClr val="000000"/>
                </a:solidFill>
              </a:rPr>
              <a:t>завершен</a:t>
            </a:r>
          </a:p>
          <a:p>
            <a:pPr marL="280523" indent="-280523" eaLnBrk="1" hangingPunct="1">
              <a:spcBef>
                <a:spcPts val="600"/>
              </a:spcBef>
              <a:buClrTx/>
              <a:buSzTx/>
              <a:defRPr/>
            </a:pPr>
            <a:r>
              <a:rPr lang="ru-RU" altLang="ru-RU" sz="1500" kern="0" dirty="0">
                <a:solidFill>
                  <a:srgbClr val="000000"/>
                </a:solidFill>
              </a:rPr>
              <a:t>По договоренности с Республикой Хакасия в регионе зарегистрировано новое </a:t>
            </a:r>
            <a:r>
              <a:rPr lang="ru-RU" altLang="ru-RU" sz="1500" kern="0" dirty="0" err="1">
                <a:solidFill>
                  <a:srgbClr val="000000"/>
                </a:solidFill>
              </a:rPr>
              <a:t>юр.лицо</a:t>
            </a:r>
            <a:r>
              <a:rPr lang="ru-RU" altLang="ru-RU" sz="1500" kern="0" dirty="0">
                <a:solidFill>
                  <a:srgbClr val="000000"/>
                </a:solidFill>
              </a:rPr>
              <a:t> АО «Абаканская ТЭЦ» </a:t>
            </a:r>
            <a:r>
              <a:rPr lang="ru-RU" altLang="ru-RU" sz="1500" b="1" kern="0" dirty="0">
                <a:solidFill>
                  <a:srgbClr val="000000"/>
                </a:solidFill>
              </a:rPr>
              <a:t>(ЕТО), в результате чего </a:t>
            </a:r>
            <a:r>
              <a:rPr lang="ru-RU" altLang="ru-RU" sz="1500" kern="0" dirty="0">
                <a:solidFill>
                  <a:srgbClr val="000000"/>
                </a:solidFill>
              </a:rPr>
              <a:t>в республиканский и городские бюджеты </a:t>
            </a:r>
            <a:r>
              <a:rPr lang="ru-RU" altLang="ru-RU" sz="1500" b="1" kern="0" dirty="0">
                <a:solidFill>
                  <a:srgbClr val="000000"/>
                </a:solidFill>
              </a:rPr>
              <a:t>ЕТО</a:t>
            </a:r>
            <a:r>
              <a:rPr lang="ru-RU" altLang="ru-RU" sz="1500" kern="0" dirty="0">
                <a:solidFill>
                  <a:srgbClr val="000000"/>
                </a:solidFill>
              </a:rPr>
              <a:t> выплачено более </a:t>
            </a:r>
            <a:r>
              <a:rPr lang="ru-RU" altLang="ru-RU" sz="1500" b="1" kern="0" dirty="0">
                <a:solidFill>
                  <a:srgbClr val="F26E25"/>
                </a:solidFill>
              </a:rPr>
              <a:t>2,5 млрд руб</a:t>
            </a:r>
            <a:r>
              <a:rPr lang="ru-RU" altLang="ru-RU" sz="1500" kern="0" dirty="0">
                <a:solidFill>
                  <a:srgbClr val="000000"/>
                </a:solidFill>
              </a:rPr>
              <a:t>. налогов и сборов (за 2021-2023 </a:t>
            </a:r>
            <a:r>
              <a:rPr lang="ru-RU" altLang="ru-RU" sz="1500" kern="0" dirty="0" err="1">
                <a:solidFill>
                  <a:srgbClr val="000000"/>
                </a:solidFill>
              </a:rPr>
              <a:t>г.г</a:t>
            </a:r>
            <a:r>
              <a:rPr lang="ru-RU" altLang="ru-RU" sz="1500" kern="0" dirty="0">
                <a:solidFill>
                  <a:srgbClr val="000000"/>
                </a:solidFill>
              </a:rPr>
              <a:t>.) </a:t>
            </a:r>
          </a:p>
          <a:p>
            <a:pPr marL="280523" indent="-280523" eaLnBrk="1" hangingPunct="1">
              <a:spcBef>
                <a:spcPts val="600"/>
              </a:spcBef>
              <a:buClrTx/>
              <a:buSzTx/>
              <a:defRPr/>
            </a:pPr>
            <a:r>
              <a:rPr lang="ru-RU" altLang="ru-RU" sz="1500" b="1" kern="0" dirty="0">
                <a:solidFill>
                  <a:srgbClr val="000000"/>
                </a:solidFill>
              </a:rPr>
              <a:t>В </a:t>
            </a:r>
            <a:r>
              <a:rPr lang="ru-RU" altLang="ru-RU" sz="1500" b="1" kern="0" dirty="0">
                <a:solidFill>
                  <a:srgbClr val="FF0000"/>
                </a:solidFill>
              </a:rPr>
              <a:t>2</a:t>
            </a:r>
            <a:r>
              <a:rPr lang="ru-RU" altLang="ru-RU" sz="1500" b="1" kern="0" dirty="0">
                <a:solidFill>
                  <a:srgbClr val="000000"/>
                </a:solidFill>
              </a:rPr>
              <a:t> из 3-х городов </a:t>
            </a:r>
            <a:r>
              <a:rPr lang="ru-RU" altLang="ru-RU" sz="1500" kern="0" dirty="0">
                <a:solidFill>
                  <a:srgbClr val="000000"/>
                </a:solidFill>
              </a:rPr>
              <a:t>до настоящего времени </a:t>
            </a:r>
            <a:r>
              <a:rPr lang="ru-RU" altLang="ru-RU" sz="1500" b="1" kern="0" dirty="0">
                <a:solidFill>
                  <a:srgbClr val="000000"/>
                </a:solidFill>
              </a:rPr>
              <a:t>не заключено соглашение с новой ЕТО, которая выполняет все взятые на себя обязательства во всех </a:t>
            </a:r>
            <a:r>
              <a:rPr lang="ru-RU" altLang="ru-RU" sz="1500" b="1" kern="0" dirty="0">
                <a:solidFill>
                  <a:schemeClr val="accent6"/>
                </a:solidFill>
              </a:rPr>
              <a:t>3-х</a:t>
            </a:r>
            <a:r>
              <a:rPr lang="ru-RU" altLang="ru-RU" sz="1500" b="1" kern="0" dirty="0">
                <a:solidFill>
                  <a:srgbClr val="000000"/>
                </a:solidFill>
              </a:rPr>
              <a:t> городах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0221" y="5274657"/>
            <a:ext cx="115191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600" b="1" u="sng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r>
              <a:rPr lang="ru-RU" sz="16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 Альтернативной котельной работает только при </a:t>
            </a:r>
            <a:r>
              <a:rPr lang="ru-RU" altLang="ru-RU" sz="1600" b="1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эффективном взаимодействия государства и бизнеса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сложившейся ситуации виновны обе стороны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Стороны должны </a:t>
            </a:r>
            <a:r>
              <a:rPr lang="ru-RU" altLang="ru-RU" sz="1600" b="1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баланс интересов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600" b="1" dirty="0">
                <a:solidFill>
                  <a:srgbClr val="F26E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решения путем переговоров</a:t>
            </a:r>
          </a:p>
        </p:txBody>
      </p:sp>
      <p:sp>
        <p:nvSpPr>
          <p:cNvPr id="29" name="Прямоугольник 52"/>
          <p:cNvSpPr>
            <a:spLocks noChangeArrowheads="1"/>
          </p:cNvSpPr>
          <p:nvPr/>
        </p:nvSpPr>
        <p:spPr bwMode="auto">
          <a:xfrm>
            <a:off x="4365921" y="2728680"/>
            <a:ext cx="3117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Решена проблема с прохождением ОЗП и ежегодными ЧС зимой:</a:t>
            </a:r>
          </a:p>
        </p:txBody>
      </p:sp>
      <p:sp>
        <p:nvSpPr>
          <p:cNvPr id="11" name="Номер слайда 15">
            <a:extLst>
              <a:ext uri="{FF2B5EF4-FFF2-40B4-BE49-F238E27FC236}">
                <a16:creationId xmlns:a16="http://schemas.microsoft.com/office/drawing/2014/main" id="{9BD9CD33-BCD3-0BBF-9AF3-3CC3CAA4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944" y="6356401"/>
            <a:ext cx="2743200" cy="365125"/>
          </a:xfrm>
        </p:spPr>
        <p:txBody>
          <a:bodyPr/>
          <a:lstStyle/>
          <a:p>
            <a:fld id="{FE26C72E-B16D-443E-BFD3-28C0F74135B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78009" y="1847785"/>
            <a:ext cx="1064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  <a:r>
              <a:rPr lang="ru-RU" sz="1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2907" y="1485720"/>
            <a:ext cx="1655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плана)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0221" y="1443101"/>
            <a:ext cx="1634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0221" y="1824366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план : 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0094" y="1866308"/>
            <a:ext cx="1064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en-US" sz="1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4992" y="1504243"/>
            <a:ext cx="1655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  <a:r>
              <a:rPr lang="ru-RU" sz="1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плана)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12306" y="1461624"/>
            <a:ext cx="1634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12306" y="1842889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план : 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9993008" y="1868086"/>
            <a:ext cx="11337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  <a:r>
              <a:rPr lang="en-US" sz="1400" b="1" dirty="0">
                <a:solidFill>
                  <a:srgbClr val="F69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97906" y="1506021"/>
            <a:ext cx="1655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 руб.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плана)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05220" y="1463402"/>
            <a:ext cx="1634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уже реализовано : 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505220" y="1844667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план : 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154D8-C103-9765-DB7E-CFAA30A7025B}"/>
              </a:ext>
            </a:extLst>
          </p:cNvPr>
          <p:cNvSpPr txBox="1"/>
          <p:nvPr/>
        </p:nvSpPr>
        <p:spPr>
          <a:xfrm>
            <a:off x="8505218" y="2089983"/>
            <a:ext cx="3127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Закрыта </a:t>
            </a:r>
            <a:r>
              <a:rPr lang="ru-RU" altLang="ru-RU" dirty="0">
                <a:solidFill>
                  <a:schemeClr val="accent2"/>
                </a:solidFill>
              </a:rPr>
              <a:t>1</a:t>
            </a:r>
            <a:r>
              <a:rPr lang="ru-RU" altLang="ru-RU" dirty="0"/>
              <a:t> неэффективная котельная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CD61F-F58C-19F9-15E6-DCEE3486FD69}"/>
              </a:ext>
            </a:extLst>
          </p:cNvPr>
          <p:cNvSpPr txBox="1"/>
          <p:nvPr/>
        </p:nvSpPr>
        <p:spPr>
          <a:xfrm>
            <a:off x="4395174" y="2073004"/>
            <a:ext cx="3242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Закрыты </a:t>
            </a:r>
            <a:r>
              <a:rPr lang="ru-RU" alt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неэффективных котельных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C96C8-86F1-1EB5-7715-2793091BF181}"/>
              </a:ext>
            </a:extLst>
          </p:cNvPr>
          <p:cNvSpPr txBox="1"/>
          <p:nvPr/>
        </p:nvSpPr>
        <p:spPr>
          <a:xfrm>
            <a:off x="4395174" y="2306468"/>
            <a:ext cx="3242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Построена </a:t>
            </a:r>
            <a:r>
              <a:rPr lang="ru-RU" altLang="ru-RU" dirty="0">
                <a:solidFill>
                  <a:schemeClr val="accent2"/>
                </a:solidFill>
              </a:rPr>
              <a:t>тепломагистраль 12 км </a:t>
            </a:r>
            <a:r>
              <a:rPr lang="ru-RU" altLang="ru-RU" dirty="0"/>
              <a:t>от Абаканской ТЭЦ до г. Черногорска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C8E49-4E06-E2CD-EFD6-7047A5AE09DA}"/>
              </a:ext>
            </a:extLst>
          </p:cNvPr>
          <p:cNvSpPr txBox="1"/>
          <p:nvPr/>
        </p:nvSpPr>
        <p:spPr>
          <a:xfrm>
            <a:off x="4358300" y="3106735"/>
            <a:ext cx="3846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2019 год </a:t>
            </a:r>
            <a:r>
              <a:rPr lang="en-US" altLang="ru-RU" dirty="0"/>
              <a:t>– </a:t>
            </a:r>
            <a:r>
              <a:rPr lang="en-US" altLang="ru-RU" dirty="0">
                <a:solidFill>
                  <a:srgbClr val="FF0000"/>
                </a:solidFill>
              </a:rPr>
              <a:t>27</a:t>
            </a:r>
            <a:r>
              <a:rPr lang="en-US" altLang="ru-RU" dirty="0"/>
              <a:t> </a:t>
            </a:r>
            <a:r>
              <a:rPr lang="ru-RU" altLang="ru-RU" dirty="0"/>
              <a:t>крупных повреждений (аварий) на источниках и сетях, повлекших прекращение теплоснабжения потребителей, 2023 год – </a:t>
            </a:r>
            <a:r>
              <a:rPr lang="ru-RU" altLang="ru-RU" dirty="0">
                <a:solidFill>
                  <a:srgbClr val="92D050"/>
                </a:solidFill>
              </a:rPr>
              <a:t>0</a:t>
            </a:r>
            <a:r>
              <a:rPr lang="ru-RU" altLang="ru-RU" dirty="0"/>
              <a:t>)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CD1B6-8C7D-2CC7-5E66-A1ABD6772469}"/>
              </a:ext>
            </a:extLst>
          </p:cNvPr>
          <p:cNvSpPr txBox="1"/>
          <p:nvPr/>
        </p:nvSpPr>
        <p:spPr>
          <a:xfrm>
            <a:off x="343836" y="2077148"/>
            <a:ext cx="35206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Модернизировано тепловых сетей </a:t>
            </a:r>
            <a:r>
              <a:rPr lang="ru-RU" altLang="ru-RU" dirty="0">
                <a:solidFill>
                  <a:schemeClr val="accent2"/>
                </a:solidFill>
              </a:rPr>
              <a:t>11,6 км</a:t>
            </a:r>
          </a:p>
          <a:p>
            <a:r>
              <a:rPr lang="ru-RU" altLang="ru-RU" dirty="0"/>
              <a:t>Построено новых тепловых сетей </a:t>
            </a:r>
            <a:r>
              <a:rPr lang="ru-RU" altLang="ru-RU" dirty="0">
                <a:solidFill>
                  <a:schemeClr val="accent2"/>
                </a:solidFill>
              </a:rPr>
              <a:t>7,46 км</a:t>
            </a:r>
          </a:p>
          <a:p>
            <a:r>
              <a:rPr lang="ru-RU" altLang="ru-RU" dirty="0"/>
              <a:t>Модернизирована ТЭЦ (реконструкция схемы выдачи тепловой мощности с установкой ТФУ)</a:t>
            </a:r>
          </a:p>
          <a:p>
            <a:endParaRPr lang="ru-RU" alt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DECADB-77CA-F8EA-074E-3636AB974927}"/>
              </a:ext>
            </a:extLst>
          </p:cNvPr>
          <p:cNvSpPr txBox="1"/>
          <p:nvPr/>
        </p:nvSpPr>
        <p:spPr>
          <a:xfrm>
            <a:off x="8505218" y="2316648"/>
            <a:ext cx="3520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Модернизировано тепловых сетей </a:t>
            </a:r>
            <a:r>
              <a:rPr lang="ru-RU" altLang="ru-RU" dirty="0">
                <a:solidFill>
                  <a:schemeClr val="accent2"/>
                </a:solidFill>
              </a:rPr>
              <a:t>1,17 км</a:t>
            </a:r>
          </a:p>
          <a:p>
            <a:r>
              <a:rPr lang="ru-RU" altLang="ru-RU" dirty="0"/>
              <a:t>Построено новых тепловых сетей </a:t>
            </a:r>
            <a:r>
              <a:rPr lang="ru-RU" altLang="ru-RU" dirty="0">
                <a:solidFill>
                  <a:schemeClr val="accent2"/>
                </a:solidFill>
              </a:rPr>
              <a:t>6,28 км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7125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E6E6"/>
        </a:solidFill>
        <a:ln>
          <a:solidFill>
            <a:srgbClr val="E7E6E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КОНСАЛТ НЭКСТ NEW">
  <a:themeElements>
    <a:clrScheme name="Фирменные цвета КН">
      <a:dk1>
        <a:srgbClr val="253359"/>
      </a:dk1>
      <a:lt1>
        <a:srgbClr val="FFFFFF"/>
      </a:lt1>
      <a:dk2>
        <a:srgbClr val="000000"/>
      </a:dk2>
      <a:lt2>
        <a:srgbClr val="615C5C"/>
      </a:lt2>
      <a:accent1>
        <a:srgbClr val="02C021"/>
      </a:accent1>
      <a:accent2>
        <a:srgbClr val="FCA02E"/>
      </a:accent2>
      <a:accent3>
        <a:srgbClr val="F8D3A5"/>
      </a:accent3>
      <a:accent4>
        <a:srgbClr val="4E5A79"/>
      </a:accent4>
      <a:accent5>
        <a:srgbClr val="6D7690"/>
      </a:accent5>
      <a:accent6>
        <a:srgbClr val="999FB1"/>
      </a:accent6>
      <a:hlink>
        <a:srgbClr val="E7ECF8"/>
      </a:hlink>
      <a:folHlink>
        <a:srgbClr val="25335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Содержательные слайды">
  <a:themeElements>
    <a:clrScheme name="SGK">
      <a:dk1>
        <a:sysClr val="windowText" lastClr="000000"/>
      </a:dk1>
      <a:lt1>
        <a:sysClr val="window" lastClr="FFFFFF"/>
      </a:lt1>
      <a:dk2>
        <a:srgbClr val="323232"/>
      </a:dk2>
      <a:lt2>
        <a:srgbClr val="F8F8F8"/>
      </a:lt2>
      <a:accent1>
        <a:srgbClr val="B81F54"/>
      </a:accent1>
      <a:accent2>
        <a:srgbClr val="23AFD2"/>
      </a:accent2>
      <a:accent3>
        <a:srgbClr val="AC81E3"/>
      </a:accent3>
      <a:accent4>
        <a:srgbClr val="DC5030"/>
      </a:accent4>
      <a:accent5>
        <a:srgbClr val="B0E266"/>
      </a:accent5>
      <a:accent6>
        <a:srgbClr val="FAEA37"/>
      </a:accent6>
      <a:hlink>
        <a:srgbClr val="0563C1"/>
      </a:hlink>
      <a:folHlink>
        <a:srgbClr val="954F72"/>
      </a:folHlink>
    </a:clrScheme>
    <a:fontScheme name="SGK">
      <a:majorFont>
        <a:latin typeface="TT Travels DemiBold"/>
        <a:ea typeface=""/>
        <a:cs typeface=""/>
      </a:majorFont>
      <a:minorFont>
        <a:latin typeface="TT Travel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1502</Words>
  <Application>Microsoft Macintosh PowerPoint</Application>
  <PresentationFormat>Широкоэкранный</PresentationFormat>
  <Paragraphs>267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TT Travels DemiBold</vt:lpstr>
      <vt:lpstr>TT Travels Regular</vt:lpstr>
      <vt:lpstr>Wingdings</vt:lpstr>
      <vt:lpstr>Тема Office</vt:lpstr>
      <vt:lpstr>1_Оформление по умолчанию</vt:lpstr>
      <vt:lpstr>Содержательные слайды</vt:lpstr>
      <vt:lpstr>2_Содержательные слайды</vt:lpstr>
      <vt:lpstr>3_Содержательные слайды</vt:lpstr>
      <vt:lpstr>4_Содержательные слайды</vt:lpstr>
      <vt:lpstr>6_Содержательные слайды</vt:lpstr>
      <vt:lpstr>7_Содержательные слайды</vt:lpstr>
      <vt:lpstr>8_Содержательные слайды</vt:lpstr>
      <vt:lpstr>9_Содержательные слайды</vt:lpstr>
      <vt:lpstr>КОНСАЛТ НЭКСТ NEW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Осокин Никита Андреевич</dc:creator>
  <cp:lastModifiedBy>George Popov</cp:lastModifiedBy>
  <cp:revision>418</cp:revision>
  <cp:lastPrinted>2023-12-28T10:59:09Z</cp:lastPrinted>
  <dcterms:created xsi:type="dcterms:W3CDTF">2020-09-06T10:46:49Z</dcterms:created>
  <dcterms:modified xsi:type="dcterms:W3CDTF">2023-12-28T11:00:35Z</dcterms:modified>
</cp:coreProperties>
</file>